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ink/ink1.xml" ContentType="application/inkml+xml"/>
  <Override PartName="/ppt/ink/ink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5"/>
    <p:sldMasterId id="2147483745" r:id="rId6"/>
    <p:sldMasterId id="2147483762" r:id="rId7"/>
    <p:sldMasterId id="2147483809" r:id="rId8"/>
  </p:sldMasterIdLst>
  <p:notesMasterIdLst>
    <p:notesMasterId r:id="rId139"/>
  </p:notesMasterIdLst>
  <p:sldIdLst>
    <p:sldId id="6135" r:id="rId9"/>
    <p:sldId id="6136" r:id="rId10"/>
    <p:sldId id="6122" r:id="rId11"/>
    <p:sldId id="6131" r:id="rId12"/>
    <p:sldId id="313" r:id="rId13"/>
    <p:sldId id="265" r:id="rId14"/>
    <p:sldId id="6134" r:id="rId15"/>
    <p:sldId id="6132" r:id="rId16"/>
    <p:sldId id="260" r:id="rId17"/>
    <p:sldId id="6133" r:id="rId18"/>
    <p:sldId id="6138" r:id="rId19"/>
    <p:sldId id="327" r:id="rId20"/>
    <p:sldId id="312" r:id="rId21"/>
    <p:sldId id="263" r:id="rId22"/>
    <p:sldId id="328" r:id="rId23"/>
    <p:sldId id="311" r:id="rId24"/>
    <p:sldId id="262" r:id="rId25"/>
    <p:sldId id="977" r:id="rId26"/>
    <p:sldId id="584" r:id="rId27"/>
    <p:sldId id="581" r:id="rId28"/>
    <p:sldId id="1006" r:id="rId29"/>
    <p:sldId id="954" r:id="rId30"/>
    <p:sldId id="955" r:id="rId31"/>
    <p:sldId id="1002" r:id="rId32"/>
    <p:sldId id="1012" r:id="rId33"/>
    <p:sldId id="1016" r:id="rId34"/>
    <p:sldId id="1013" r:id="rId35"/>
    <p:sldId id="1003" r:id="rId36"/>
    <p:sldId id="1004" r:id="rId37"/>
    <p:sldId id="984" r:id="rId38"/>
    <p:sldId id="587" r:id="rId39"/>
    <p:sldId id="589" r:id="rId40"/>
    <p:sldId id="999" r:id="rId41"/>
    <p:sldId id="1000" r:id="rId42"/>
    <p:sldId id="592" r:id="rId43"/>
    <p:sldId id="610" r:id="rId44"/>
    <p:sldId id="613" r:id="rId45"/>
    <p:sldId id="624" r:id="rId46"/>
    <p:sldId id="675" r:id="rId47"/>
    <p:sldId id="682" r:id="rId48"/>
    <p:sldId id="679" r:id="rId49"/>
    <p:sldId id="678" r:id="rId50"/>
    <p:sldId id="699" r:id="rId51"/>
    <p:sldId id="701" r:id="rId52"/>
    <p:sldId id="703" r:id="rId53"/>
    <p:sldId id="704" r:id="rId54"/>
    <p:sldId id="709" r:id="rId55"/>
    <p:sldId id="719" r:id="rId56"/>
    <p:sldId id="726" r:id="rId57"/>
    <p:sldId id="730" r:id="rId58"/>
    <p:sldId id="782" r:id="rId59"/>
    <p:sldId id="743" r:id="rId60"/>
    <p:sldId id="749" r:id="rId61"/>
    <p:sldId id="750" r:id="rId62"/>
    <p:sldId id="754" r:id="rId63"/>
    <p:sldId id="755" r:id="rId64"/>
    <p:sldId id="763" r:id="rId65"/>
    <p:sldId id="765" r:id="rId66"/>
    <p:sldId id="766" r:id="rId67"/>
    <p:sldId id="768" r:id="rId68"/>
    <p:sldId id="769" r:id="rId69"/>
    <p:sldId id="770" r:id="rId70"/>
    <p:sldId id="773" r:id="rId71"/>
    <p:sldId id="1014" r:id="rId72"/>
    <p:sldId id="774" r:id="rId73"/>
    <p:sldId id="777" r:id="rId74"/>
    <p:sldId id="778" r:id="rId75"/>
    <p:sldId id="783" r:id="rId76"/>
    <p:sldId id="788" r:id="rId77"/>
    <p:sldId id="789" r:id="rId78"/>
    <p:sldId id="793" r:id="rId79"/>
    <p:sldId id="794" r:id="rId80"/>
    <p:sldId id="799" r:id="rId81"/>
    <p:sldId id="808" r:id="rId82"/>
    <p:sldId id="818" r:id="rId83"/>
    <p:sldId id="824" r:id="rId84"/>
    <p:sldId id="987" r:id="rId85"/>
    <p:sldId id="834" r:id="rId86"/>
    <p:sldId id="835" r:id="rId87"/>
    <p:sldId id="837" r:id="rId88"/>
    <p:sldId id="846" r:id="rId89"/>
    <p:sldId id="845" r:id="rId90"/>
    <p:sldId id="853" r:id="rId91"/>
    <p:sldId id="856" r:id="rId92"/>
    <p:sldId id="858" r:id="rId93"/>
    <p:sldId id="861" r:id="rId94"/>
    <p:sldId id="863" r:id="rId95"/>
    <p:sldId id="864" r:id="rId96"/>
    <p:sldId id="865" r:id="rId97"/>
    <p:sldId id="866" r:id="rId98"/>
    <p:sldId id="870" r:id="rId99"/>
    <p:sldId id="879" r:id="rId100"/>
    <p:sldId id="1015" r:id="rId101"/>
    <p:sldId id="880" r:id="rId102"/>
    <p:sldId id="887" r:id="rId103"/>
    <p:sldId id="889" r:id="rId104"/>
    <p:sldId id="890" r:id="rId105"/>
    <p:sldId id="899" r:id="rId106"/>
    <p:sldId id="902" r:id="rId107"/>
    <p:sldId id="905" r:id="rId108"/>
    <p:sldId id="906" r:id="rId109"/>
    <p:sldId id="908" r:id="rId110"/>
    <p:sldId id="909" r:id="rId111"/>
    <p:sldId id="911" r:id="rId112"/>
    <p:sldId id="912" r:id="rId113"/>
    <p:sldId id="915" r:id="rId114"/>
    <p:sldId id="917" r:id="rId115"/>
    <p:sldId id="968" r:id="rId116"/>
    <p:sldId id="929" r:id="rId117"/>
    <p:sldId id="936" r:id="rId118"/>
    <p:sldId id="1001" r:id="rId119"/>
    <p:sldId id="940" r:id="rId120"/>
    <p:sldId id="1007" r:id="rId121"/>
    <p:sldId id="1008" r:id="rId122"/>
    <p:sldId id="956" r:id="rId123"/>
    <p:sldId id="957" r:id="rId124"/>
    <p:sldId id="960" r:id="rId125"/>
    <p:sldId id="962" r:id="rId126"/>
    <p:sldId id="963" r:id="rId127"/>
    <p:sldId id="964" r:id="rId128"/>
    <p:sldId id="965" r:id="rId129"/>
    <p:sldId id="1010" r:id="rId130"/>
    <p:sldId id="966" r:id="rId131"/>
    <p:sldId id="1019" r:id="rId132"/>
    <p:sldId id="1021" r:id="rId133"/>
    <p:sldId id="1022" r:id="rId134"/>
    <p:sldId id="1023" r:id="rId135"/>
    <p:sldId id="1024" r:id="rId136"/>
    <p:sldId id="1005" r:id="rId137"/>
    <p:sldId id="1025" r:id="rId138"/>
  </p:sldIdLst>
  <p:sldSz cx="18288000" cy="10287000"/>
  <p:notesSz cx="6858000" cy="9144000"/>
  <p:embeddedFontLst>
    <p:embeddedFont>
      <p:font typeface="ＭＳ Ｐゴシック" panose="020B0600070205080204" pitchFamily="34" charset="-128"/>
      <p:regular r:id="rId140"/>
    </p:embeddedFont>
    <p:embeddedFont>
      <p:font typeface="Franklin Gothic Book" panose="020B0503020102020204" pitchFamily="34" charset="0"/>
      <p:regular r:id="rId141"/>
      <p:italic r:id="rId142"/>
    </p:embeddedFont>
    <p:embeddedFont>
      <p:font typeface="Inter" panose="020B0604020202020204" charset="0"/>
      <p:regular r:id="rId143"/>
      <p:bold r:id="rId144"/>
      <p:italic r:id="rId145"/>
      <p:boldItalic r:id="rId146"/>
    </p:embeddedFont>
    <p:embeddedFont>
      <p:font typeface="Inter Bold" panose="020B0604020202020204" charset="0"/>
      <p:regular r:id="rId147"/>
      <p:bold r:id="rId148"/>
    </p:embeddedFont>
    <p:embeddedFont>
      <p:font typeface="Inter Bold Italics" panose="020B0604020202020204" charset="0"/>
      <p:regular r:id="rId149"/>
    </p:embeddedFont>
    <p:embeddedFont>
      <p:font typeface="League Spartan" panose="020B0604020202020204" charset="0"/>
      <p:regular r:id="rId150"/>
    </p:embeddedFont>
    <p:embeddedFont>
      <p:font typeface="Poppins" panose="00000500000000000000" pitchFamily="2" charset="0"/>
      <p:regular r:id="rId151"/>
      <p:bold r:id="rId152"/>
      <p:italic r:id="rId153"/>
      <p:boldItalic r:id="rId154"/>
    </p:embeddedFont>
    <p:embeddedFont>
      <p:font typeface="Poppins Bold" panose="00000800000000000000" pitchFamily="2" charset="0"/>
      <p:bold r:id="rId155"/>
    </p:embeddedFont>
    <p:embeddedFont>
      <p:font typeface="Verdana" panose="020B0604030504040204" pitchFamily="34" charset="0"/>
      <p:regular r:id="rId156"/>
      <p:bold r:id="rId157"/>
      <p:italic r:id="rId158"/>
      <p:boldItalic r:id="rId159"/>
    </p:embeddedFont>
    <p:embeddedFont>
      <p:font typeface="Yu Gothic" panose="020B0400000000000000" pitchFamily="34" charset="-128"/>
      <p:regular r:id="rId160"/>
      <p:bold r:id="rId1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5783F77-3A93-4215-A41B-24B0210DE97D}">
          <p14:sldIdLst>
            <p14:sldId id="6135"/>
            <p14:sldId id="6136"/>
            <p14:sldId id="6122"/>
            <p14:sldId id="6131"/>
            <p14:sldId id="313"/>
            <p14:sldId id="265"/>
            <p14:sldId id="6134"/>
            <p14:sldId id="6132"/>
            <p14:sldId id="260"/>
            <p14:sldId id="6133"/>
            <p14:sldId id="6138"/>
            <p14:sldId id="327"/>
            <p14:sldId id="312"/>
            <p14:sldId id="263"/>
            <p14:sldId id="328"/>
            <p14:sldId id="311"/>
            <p14:sldId id="262"/>
            <p14:sldId id="977"/>
            <p14:sldId id="584"/>
            <p14:sldId id="581"/>
            <p14:sldId id="1006"/>
            <p14:sldId id="954"/>
            <p14:sldId id="955"/>
            <p14:sldId id="1002"/>
            <p14:sldId id="1012"/>
            <p14:sldId id="1016"/>
            <p14:sldId id="1013"/>
            <p14:sldId id="1003"/>
            <p14:sldId id="1004"/>
            <p14:sldId id="984"/>
            <p14:sldId id="587"/>
            <p14:sldId id="589"/>
            <p14:sldId id="999"/>
            <p14:sldId id="1000"/>
            <p14:sldId id="592"/>
            <p14:sldId id="610"/>
            <p14:sldId id="613"/>
            <p14:sldId id="624"/>
            <p14:sldId id="675"/>
            <p14:sldId id="682"/>
            <p14:sldId id="679"/>
            <p14:sldId id="678"/>
            <p14:sldId id="699"/>
            <p14:sldId id="701"/>
            <p14:sldId id="703"/>
            <p14:sldId id="704"/>
            <p14:sldId id="709"/>
            <p14:sldId id="719"/>
            <p14:sldId id="726"/>
            <p14:sldId id="730"/>
            <p14:sldId id="782"/>
            <p14:sldId id="743"/>
            <p14:sldId id="749"/>
            <p14:sldId id="750"/>
            <p14:sldId id="754"/>
            <p14:sldId id="755"/>
            <p14:sldId id="763"/>
            <p14:sldId id="765"/>
            <p14:sldId id="766"/>
            <p14:sldId id="768"/>
            <p14:sldId id="769"/>
            <p14:sldId id="770"/>
            <p14:sldId id="773"/>
            <p14:sldId id="1014"/>
            <p14:sldId id="774"/>
            <p14:sldId id="777"/>
            <p14:sldId id="778"/>
            <p14:sldId id="783"/>
            <p14:sldId id="788"/>
            <p14:sldId id="789"/>
            <p14:sldId id="793"/>
            <p14:sldId id="794"/>
            <p14:sldId id="799"/>
            <p14:sldId id="808"/>
            <p14:sldId id="818"/>
            <p14:sldId id="824"/>
            <p14:sldId id="987"/>
            <p14:sldId id="834"/>
            <p14:sldId id="835"/>
            <p14:sldId id="837"/>
            <p14:sldId id="846"/>
            <p14:sldId id="845"/>
            <p14:sldId id="853"/>
            <p14:sldId id="856"/>
            <p14:sldId id="858"/>
            <p14:sldId id="861"/>
            <p14:sldId id="863"/>
            <p14:sldId id="864"/>
            <p14:sldId id="865"/>
            <p14:sldId id="866"/>
            <p14:sldId id="870"/>
            <p14:sldId id="879"/>
            <p14:sldId id="1015"/>
            <p14:sldId id="880"/>
            <p14:sldId id="887"/>
            <p14:sldId id="889"/>
            <p14:sldId id="890"/>
            <p14:sldId id="899"/>
            <p14:sldId id="902"/>
            <p14:sldId id="905"/>
            <p14:sldId id="906"/>
            <p14:sldId id="908"/>
            <p14:sldId id="909"/>
            <p14:sldId id="911"/>
            <p14:sldId id="912"/>
            <p14:sldId id="915"/>
            <p14:sldId id="917"/>
            <p14:sldId id="968"/>
            <p14:sldId id="929"/>
            <p14:sldId id="936"/>
            <p14:sldId id="1001"/>
            <p14:sldId id="940"/>
            <p14:sldId id="1007"/>
            <p14:sldId id="1008"/>
            <p14:sldId id="956"/>
            <p14:sldId id="957"/>
            <p14:sldId id="960"/>
            <p14:sldId id="962"/>
            <p14:sldId id="963"/>
            <p14:sldId id="964"/>
            <p14:sldId id="965"/>
            <p14:sldId id="1010"/>
            <p14:sldId id="966"/>
            <p14:sldId id="1019"/>
            <p14:sldId id="1021"/>
            <p14:sldId id="1022"/>
            <p14:sldId id="1023"/>
            <p14:sldId id="1024"/>
            <p14:sldId id="1005"/>
            <p14:sldId id="10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0" d="100"/>
          <a:sy n="60" d="100"/>
        </p:scale>
        <p:origin x="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9.xml"/><Relationship Id="rId21" Type="http://schemas.openxmlformats.org/officeDocument/2006/relationships/slide" Target="slides/slide13.xml"/><Relationship Id="rId42" Type="http://schemas.openxmlformats.org/officeDocument/2006/relationships/slide" Target="slides/slide34.xml"/><Relationship Id="rId63" Type="http://schemas.openxmlformats.org/officeDocument/2006/relationships/slide" Target="slides/slide55.xml"/><Relationship Id="rId84" Type="http://schemas.openxmlformats.org/officeDocument/2006/relationships/slide" Target="slides/slide76.xml"/><Relationship Id="rId138" Type="http://schemas.openxmlformats.org/officeDocument/2006/relationships/slide" Target="slides/slide130.xml"/><Relationship Id="rId159" Type="http://schemas.openxmlformats.org/officeDocument/2006/relationships/font" Target="fonts/font20.fntdata"/><Relationship Id="rId107" Type="http://schemas.openxmlformats.org/officeDocument/2006/relationships/slide" Target="slides/slide99.xml"/><Relationship Id="rId11" Type="http://schemas.openxmlformats.org/officeDocument/2006/relationships/slide" Target="slides/slide3.xml"/><Relationship Id="rId32" Type="http://schemas.openxmlformats.org/officeDocument/2006/relationships/slide" Target="slides/slide24.xml"/><Relationship Id="rId53" Type="http://schemas.openxmlformats.org/officeDocument/2006/relationships/slide" Target="slides/slide45.xml"/><Relationship Id="rId74" Type="http://schemas.openxmlformats.org/officeDocument/2006/relationships/slide" Target="slides/slide66.xml"/><Relationship Id="rId128" Type="http://schemas.openxmlformats.org/officeDocument/2006/relationships/slide" Target="slides/slide120.xml"/><Relationship Id="rId149" Type="http://schemas.openxmlformats.org/officeDocument/2006/relationships/font" Target="fonts/font10.fntdata"/><Relationship Id="rId5" Type="http://schemas.openxmlformats.org/officeDocument/2006/relationships/slideMaster" Target="slideMasters/slideMaster1.xml"/><Relationship Id="rId95" Type="http://schemas.openxmlformats.org/officeDocument/2006/relationships/slide" Target="slides/slide87.xml"/><Relationship Id="rId160" Type="http://schemas.openxmlformats.org/officeDocument/2006/relationships/font" Target="fonts/font21.fntdata"/><Relationship Id="rId22" Type="http://schemas.openxmlformats.org/officeDocument/2006/relationships/slide" Target="slides/slide14.xml"/><Relationship Id="rId43" Type="http://schemas.openxmlformats.org/officeDocument/2006/relationships/slide" Target="slides/slide35.xml"/><Relationship Id="rId64" Type="http://schemas.openxmlformats.org/officeDocument/2006/relationships/slide" Target="slides/slide56.xml"/><Relationship Id="rId118" Type="http://schemas.openxmlformats.org/officeDocument/2006/relationships/slide" Target="slides/slide110.xml"/><Relationship Id="rId139" Type="http://schemas.openxmlformats.org/officeDocument/2006/relationships/notesMaster" Target="notesMasters/notesMaster1.xml"/><Relationship Id="rId85" Type="http://schemas.openxmlformats.org/officeDocument/2006/relationships/slide" Target="slides/slide77.xml"/><Relationship Id="rId150" Type="http://schemas.openxmlformats.org/officeDocument/2006/relationships/font" Target="fonts/font11.fntdata"/><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slide" Target="slides/slide100.xml"/><Relationship Id="rId124" Type="http://schemas.openxmlformats.org/officeDocument/2006/relationships/slide" Target="slides/slide116.xml"/><Relationship Id="rId129" Type="http://schemas.openxmlformats.org/officeDocument/2006/relationships/slide" Target="slides/slide121.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40" Type="http://schemas.openxmlformats.org/officeDocument/2006/relationships/font" Target="fonts/font1.fntdata"/><Relationship Id="rId145" Type="http://schemas.openxmlformats.org/officeDocument/2006/relationships/font" Target="fonts/font6.fntdata"/><Relationship Id="rId161" Type="http://schemas.openxmlformats.org/officeDocument/2006/relationships/font" Target="fonts/font22.fntdata"/><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5.xml"/><Relationship Id="rId28" Type="http://schemas.openxmlformats.org/officeDocument/2006/relationships/slide" Target="slides/slide20.xml"/><Relationship Id="rId49" Type="http://schemas.openxmlformats.org/officeDocument/2006/relationships/slide" Target="slides/slide41.xml"/><Relationship Id="rId114" Type="http://schemas.openxmlformats.org/officeDocument/2006/relationships/slide" Target="slides/slide106.xml"/><Relationship Id="rId119" Type="http://schemas.openxmlformats.org/officeDocument/2006/relationships/slide" Target="slides/slide111.xml"/><Relationship Id="rId44" Type="http://schemas.openxmlformats.org/officeDocument/2006/relationships/slide" Target="slides/slide36.xml"/><Relationship Id="rId60" Type="http://schemas.openxmlformats.org/officeDocument/2006/relationships/slide" Target="slides/slide52.xml"/><Relationship Id="rId65" Type="http://schemas.openxmlformats.org/officeDocument/2006/relationships/slide" Target="slides/slide57.xml"/><Relationship Id="rId81" Type="http://schemas.openxmlformats.org/officeDocument/2006/relationships/slide" Target="slides/slide73.xml"/><Relationship Id="rId86" Type="http://schemas.openxmlformats.org/officeDocument/2006/relationships/slide" Target="slides/slide78.xml"/><Relationship Id="rId130" Type="http://schemas.openxmlformats.org/officeDocument/2006/relationships/slide" Target="slides/slide122.xml"/><Relationship Id="rId135" Type="http://schemas.openxmlformats.org/officeDocument/2006/relationships/slide" Target="slides/slide127.xml"/><Relationship Id="rId151" Type="http://schemas.openxmlformats.org/officeDocument/2006/relationships/font" Target="fonts/font12.fntdata"/><Relationship Id="rId156" Type="http://schemas.openxmlformats.org/officeDocument/2006/relationships/font" Target="fonts/font17.fntdata"/><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slide" Target="slides/slide10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120" Type="http://schemas.openxmlformats.org/officeDocument/2006/relationships/slide" Target="slides/slide112.xml"/><Relationship Id="rId125" Type="http://schemas.openxmlformats.org/officeDocument/2006/relationships/slide" Target="slides/slide117.xml"/><Relationship Id="rId141" Type="http://schemas.openxmlformats.org/officeDocument/2006/relationships/font" Target="fonts/font2.fntdata"/><Relationship Id="rId146" Type="http://schemas.openxmlformats.org/officeDocument/2006/relationships/font" Target="fonts/font7.fntdata"/><Relationship Id="rId7" Type="http://schemas.openxmlformats.org/officeDocument/2006/relationships/slideMaster" Target="slideMasters/slideMaster3.xml"/><Relationship Id="rId71" Type="http://schemas.openxmlformats.org/officeDocument/2006/relationships/slide" Target="slides/slide63.xml"/><Relationship Id="rId92" Type="http://schemas.openxmlformats.org/officeDocument/2006/relationships/slide" Target="slides/slide84.xml"/><Relationship Id="rId162"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slide" Target="slides/slide102.xml"/><Relationship Id="rId115" Type="http://schemas.openxmlformats.org/officeDocument/2006/relationships/slide" Target="slides/slide107.xml"/><Relationship Id="rId131" Type="http://schemas.openxmlformats.org/officeDocument/2006/relationships/slide" Target="slides/slide123.xml"/><Relationship Id="rId136" Type="http://schemas.openxmlformats.org/officeDocument/2006/relationships/slide" Target="slides/slide128.xml"/><Relationship Id="rId157" Type="http://schemas.openxmlformats.org/officeDocument/2006/relationships/font" Target="fonts/font18.fntdata"/><Relationship Id="rId61" Type="http://schemas.openxmlformats.org/officeDocument/2006/relationships/slide" Target="slides/slide53.xml"/><Relationship Id="rId82" Type="http://schemas.openxmlformats.org/officeDocument/2006/relationships/slide" Target="slides/slide74.xml"/><Relationship Id="rId152" Type="http://schemas.openxmlformats.org/officeDocument/2006/relationships/font" Target="fonts/font13.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26" Type="http://schemas.openxmlformats.org/officeDocument/2006/relationships/slide" Target="slides/slide118.xml"/><Relationship Id="rId147" Type="http://schemas.openxmlformats.org/officeDocument/2006/relationships/font" Target="fonts/font8.fntdata"/><Relationship Id="rId8" Type="http://schemas.openxmlformats.org/officeDocument/2006/relationships/slideMaster" Target="slideMasters/slideMaster4.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121" Type="http://schemas.openxmlformats.org/officeDocument/2006/relationships/slide" Target="slides/slide113.xml"/><Relationship Id="rId142" Type="http://schemas.openxmlformats.org/officeDocument/2006/relationships/font" Target="fonts/font3.fntdata"/><Relationship Id="rId163"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116" Type="http://schemas.openxmlformats.org/officeDocument/2006/relationships/slide" Target="slides/slide108.xml"/><Relationship Id="rId137" Type="http://schemas.openxmlformats.org/officeDocument/2006/relationships/slide" Target="slides/slide129.xml"/><Relationship Id="rId158" Type="http://schemas.openxmlformats.org/officeDocument/2006/relationships/font" Target="fonts/font19.fntdata"/><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slide" Target="slides/slide103.xml"/><Relationship Id="rId132" Type="http://schemas.openxmlformats.org/officeDocument/2006/relationships/slide" Target="slides/slide124.xml"/><Relationship Id="rId153" Type="http://schemas.openxmlformats.org/officeDocument/2006/relationships/font" Target="fonts/font14.fntdata"/><Relationship Id="rId15" Type="http://schemas.openxmlformats.org/officeDocument/2006/relationships/slide" Target="slides/slide7.xml"/><Relationship Id="rId36" Type="http://schemas.openxmlformats.org/officeDocument/2006/relationships/slide" Target="slides/slide28.xml"/><Relationship Id="rId57" Type="http://schemas.openxmlformats.org/officeDocument/2006/relationships/slide" Target="slides/slide49.xml"/><Relationship Id="rId106" Type="http://schemas.openxmlformats.org/officeDocument/2006/relationships/slide" Target="slides/slide98.xml"/><Relationship Id="rId127" Type="http://schemas.openxmlformats.org/officeDocument/2006/relationships/slide" Target="slides/slide119.xml"/><Relationship Id="rId10" Type="http://schemas.openxmlformats.org/officeDocument/2006/relationships/slide" Target="slides/slide2.xml"/><Relationship Id="rId31" Type="http://schemas.openxmlformats.org/officeDocument/2006/relationships/slide" Target="slides/slide23.xml"/><Relationship Id="rId52" Type="http://schemas.openxmlformats.org/officeDocument/2006/relationships/slide" Target="slides/slide44.xml"/><Relationship Id="rId73" Type="http://schemas.openxmlformats.org/officeDocument/2006/relationships/slide" Target="slides/slide65.xml"/><Relationship Id="rId78" Type="http://schemas.openxmlformats.org/officeDocument/2006/relationships/slide" Target="slides/slide70.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122" Type="http://schemas.openxmlformats.org/officeDocument/2006/relationships/slide" Target="slides/slide114.xml"/><Relationship Id="rId143" Type="http://schemas.openxmlformats.org/officeDocument/2006/relationships/font" Target="fonts/font4.fntdata"/><Relationship Id="rId148" Type="http://schemas.openxmlformats.org/officeDocument/2006/relationships/font" Target="fonts/font9.fntdata"/><Relationship Id="rId16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26" Type="http://schemas.openxmlformats.org/officeDocument/2006/relationships/slide" Target="slides/slide18.xml"/><Relationship Id="rId47" Type="http://schemas.openxmlformats.org/officeDocument/2006/relationships/slide" Target="slides/slide39.xml"/><Relationship Id="rId68" Type="http://schemas.openxmlformats.org/officeDocument/2006/relationships/slide" Target="slides/slide60.xml"/><Relationship Id="rId89" Type="http://schemas.openxmlformats.org/officeDocument/2006/relationships/slide" Target="slides/slide81.xml"/><Relationship Id="rId112" Type="http://schemas.openxmlformats.org/officeDocument/2006/relationships/slide" Target="slides/slide104.xml"/><Relationship Id="rId133" Type="http://schemas.openxmlformats.org/officeDocument/2006/relationships/slide" Target="slides/slide125.xml"/><Relationship Id="rId154" Type="http://schemas.openxmlformats.org/officeDocument/2006/relationships/font" Target="fonts/font15.fntdata"/><Relationship Id="rId16" Type="http://schemas.openxmlformats.org/officeDocument/2006/relationships/slide" Target="slides/slide8.xml"/><Relationship Id="rId37" Type="http://schemas.openxmlformats.org/officeDocument/2006/relationships/slide" Target="slides/slide29.xml"/><Relationship Id="rId58" Type="http://schemas.openxmlformats.org/officeDocument/2006/relationships/slide" Target="slides/slide50.xml"/><Relationship Id="rId79" Type="http://schemas.openxmlformats.org/officeDocument/2006/relationships/slide" Target="slides/slide71.xml"/><Relationship Id="rId102" Type="http://schemas.openxmlformats.org/officeDocument/2006/relationships/slide" Target="slides/slide94.xml"/><Relationship Id="rId123" Type="http://schemas.openxmlformats.org/officeDocument/2006/relationships/slide" Target="slides/slide115.xml"/><Relationship Id="rId144" Type="http://schemas.openxmlformats.org/officeDocument/2006/relationships/font" Target="fonts/font5.fntdata"/><Relationship Id="rId90" Type="http://schemas.openxmlformats.org/officeDocument/2006/relationships/slide" Target="slides/slide82.xml"/><Relationship Id="rId165" Type="http://schemas.openxmlformats.org/officeDocument/2006/relationships/tableStyles" Target="tableStyles.xml"/><Relationship Id="rId27" Type="http://schemas.openxmlformats.org/officeDocument/2006/relationships/slide" Target="slides/slide19.xml"/><Relationship Id="rId48" Type="http://schemas.openxmlformats.org/officeDocument/2006/relationships/slide" Target="slides/slide40.xml"/><Relationship Id="rId69" Type="http://schemas.openxmlformats.org/officeDocument/2006/relationships/slide" Target="slides/slide61.xml"/><Relationship Id="rId113" Type="http://schemas.openxmlformats.org/officeDocument/2006/relationships/slide" Target="slides/slide105.xml"/><Relationship Id="rId134" Type="http://schemas.openxmlformats.org/officeDocument/2006/relationships/slide" Target="slides/slide126.xml"/><Relationship Id="rId80" Type="http://schemas.openxmlformats.org/officeDocument/2006/relationships/slide" Target="slides/slide72.xml"/><Relationship Id="rId155" Type="http://schemas.openxmlformats.org/officeDocument/2006/relationships/font" Target="fonts/font16.fntdata"/></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E332C5-D6BE-4468-9413-DE5C898C4E45}" type="doc">
      <dgm:prSet loTypeId="urn:microsoft.com/office/officeart/2008/layout/LinedList" loCatId="list" qsTypeId="urn:microsoft.com/office/officeart/2005/8/quickstyle/simple1#2" qsCatId="simple" csTypeId="urn:microsoft.com/office/officeart/2005/8/colors/accent1_2#2" csCatId="accent1"/>
      <dgm:spPr/>
      <dgm:t>
        <a:bodyPr/>
        <a:lstStyle/>
        <a:p>
          <a:endParaRPr lang="en-US"/>
        </a:p>
      </dgm:t>
    </dgm:pt>
    <dgm:pt modelId="{2E06EDDE-C272-4AA6-8097-C2C023CB2ABE}">
      <dgm:prSet/>
      <dgm:spPr/>
      <dgm:t>
        <a:bodyPr/>
        <a:lstStyle/>
        <a:p>
          <a:r>
            <a:rPr lang="en-US"/>
            <a:t>The DER must be an employee of the agency and must have a complete understanding of the CDL controlled substances and alcohol testing procedures and the employer’s policies.  </a:t>
          </a:r>
        </a:p>
      </dgm:t>
    </dgm:pt>
    <dgm:pt modelId="{EEB250ED-E4A9-4D8F-A549-51AF5037C254}" type="parTrans" cxnId="{0F795ACB-326C-464F-BC3A-BB043A624271}">
      <dgm:prSet/>
      <dgm:spPr/>
      <dgm:t>
        <a:bodyPr/>
        <a:lstStyle/>
        <a:p>
          <a:endParaRPr lang="en-US"/>
        </a:p>
      </dgm:t>
    </dgm:pt>
    <dgm:pt modelId="{F34227C9-28B3-46FD-B37E-4EEBC95B14A6}" type="sibTrans" cxnId="{0F795ACB-326C-464F-BC3A-BB043A624271}">
      <dgm:prSet/>
      <dgm:spPr/>
      <dgm:t>
        <a:bodyPr/>
        <a:lstStyle/>
        <a:p>
          <a:endParaRPr lang="en-US"/>
        </a:p>
      </dgm:t>
    </dgm:pt>
    <dgm:pt modelId="{D8AF16B3-F6B4-4F8A-B6FA-25C3418487D1}">
      <dgm:prSet/>
      <dgm:spPr/>
      <dgm:t>
        <a:bodyPr/>
        <a:lstStyle/>
        <a:p>
          <a:r>
            <a:rPr lang="en-US"/>
            <a:t>They must be available to receive confidential test results and other communications concerning the testing of employees.</a:t>
          </a:r>
        </a:p>
      </dgm:t>
    </dgm:pt>
    <dgm:pt modelId="{8A428F62-DD68-4E2A-AB65-B2BD49600274}" type="parTrans" cxnId="{679B02DA-AEF9-4174-8B11-B1F80A3E56B4}">
      <dgm:prSet/>
      <dgm:spPr/>
      <dgm:t>
        <a:bodyPr/>
        <a:lstStyle/>
        <a:p>
          <a:endParaRPr lang="en-US"/>
        </a:p>
      </dgm:t>
    </dgm:pt>
    <dgm:pt modelId="{A056C607-A9BF-46B1-A7C7-A2059755A4F6}" type="sibTrans" cxnId="{679B02DA-AEF9-4174-8B11-B1F80A3E56B4}">
      <dgm:prSet/>
      <dgm:spPr/>
      <dgm:t>
        <a:bodyPr/>
        <a:lstStyle/>
        <a:p>
          <a:endParaRPr lang="en-US"/>
        </a:p>
      </dgm:t>
    </dgm:pt>
    <dgm:pt modelId="{DB162C6E-1B7D-4F70-A5BB-48FAE9C09CC7}">
      <dgm:prSet/>
      <dgm:spPr/>
      <dgm:t>
        <a:bodyPr/>
        <a:lstStyle/>
        <a:p>
          <a:r>
            <a:rPr lang="en-US"/>
            <a:t>Ideally, it would be preferable to appoint a supervisory employee from the department with CDL drivers as the principal DER and, an employee from the Human Resources or Administrative area as the backup. </a:t>
          </a:r>
        </a:p>
      </dgm:t>
    </dgm:pt>
    <dgm:pt modelId="{37C23350-7174-4C1C-B832-67295B41DFA8}" type="parTrans" cxnId="{AAA2BD0F-9B17-465D-838E-BB5A0D3468E9}">
      <dgm:prSet/>
      <dgm:spPr/>
      <dgm:t>
        <a:bodyPr/>
        <a:lstStyle/>
        <a:p>
          <a:endParaRPr lang="en-US"/>
        </a:p>
      </dgm:t>
    </dgm:pt>
    <dgm:pt modelId="{279D2312-0E64-43A8-AB00-C07B7AC3AC2D}" type="sibTrans" cxnId="{AAA2BD0F-9B17-465D-838E-BB5A0D3468E9}">
      <dgm:prSet/>
      <dgm:spPr/>
      <dgm:t>
        <a:bodyPr/>
        <a:lstStyle/>
        <a:p>
          <a:endParaRPr lang="en-US"/>
        </a:p>
      </dgm:t>
    </dgm:pt>
    <dgm:pt modelId="{EEC375D8-BB75-4ED3-8FDA-9677D81345C4}" type="pres">
      <dgm:prSet presAssocID="{1EE332C5-D6BE-4468-9413-DE5C898C4E45}" presName="vert0" presStyleCnt="0">
        <dgm:presLayoutVars>
          <dgm:dir/>
          <dgm:animOne val="branch"/>
          <dgm:animLvl val="lvl"/>
        </dgm:presLayoutVars>
      </dgm:prSet>
      <dgm:spPr/>
    </dgm:pt>
    <dgm:pt modelId="{CB4C90A8-D084-469E-A4DE-BBA62676D86F}" type="pres">
      <dgm:prSet presAssocID="{2E06EDDE-C272-4AA6-8097-C2C023CB2ABE}" presName="thickLine" presStyleLbl="alignNode1" presStyleIdx="0" presStyleCnt="3"/>
      <dgm:spPr/>
    </dgm:pt>
    <dgm:pt modelId="{9969177D-7587-44F6-AEC2-5F94179951D7}" type="pres">
      <dgm:prSet presAssocID="{2E06EDDE-C272-4AA6-8097-C2C023CB2ABE}" presName="horz1" presStyleCnt="0"/>
      <dgm:spPr/>
    </dgm:pt>
    <dgm:pt modelId="{4A112982-04DF-4FAA-9FDF-71F8742B74F4}" type="pres">
      <dgm:prSet presAssocID="{2E06EDDE-C272-4AA6-8097-C2C023CB2ABE}" presName="tx1" presStyleLbl="revTx" presStyleIdx="0" presStyleCnt="3"/>
      <dgm:spPr/>
    </dgm:pt>
    <dgm:pt modelId="{2C1F94D6-7C88-4566-9CFF-77BFBB074CD9}" type="pres">
      <dgm:prSet presAssocID="{2E06EDDE-C272-4AA6-8097-C2C023CB2ABE}" presName="vert1" presStyleCnt="0"/>
      <dgm:spPr/>
    </dgm:pt>
    <dgm:pt modelId="{46B6FE46-F0BE-41A4-87C9-D029EA5647E8}" type="pres">
      <dgm:prSet presAssocID="{D8AF16B3-F6B4-4F8A-B6FA-25C3418487D1}" presName="thickLine" presStyleLbl="alignNode1" presStyleIdx="1" presStyleCnt="3"/>
      <dgm:spPr/>
    </dgm:pt>
    <dgm:pt modelId="{FEEE4099-83D0-48EE-98D5-9A68A37FE28D}" type="pres">
      <dgm:prSet presAssocID="{D8AF16B3-F6B4-4F8A-B6FA-25C3418487D1}" presName="horz1" presStyleCnt="0"/>
      <dgm:spPr/>
    </dgm:pt>
    <dgm:pt modelId="{E24983D1-14B1-465B-87BC-C71CD33305B5}" type="pres">
      <dgm:prSet presAssocID="{D8AF16B3-F6B4-4F8A-B6FA-25C3418487D1}" presName="tx1" presStyleLbl="revTx" presStyleIdx="1" presStyleCnt="3"/>
      <dgm:spPr/>
    </dgm:pt>
    <dgm:pt modelId="{52B89558-9AA6-4C0B-8372-C149CF4DAE82}" type="pres">
      <dgm:prSet presAssocID="{D8AF16B3-F6B4-4F8A-B6FA-25C3418487D1}" presName="vert1" presStyleCnt="0"/>
      <dgm:spPr/>
    </dgm:pt>
    <dgm:pt modelId="{72C6CF11-96CD-4AB7-9AFB-8A1590946C81}" type="pres">
      <dgm:prSet presAssocID="{DB162C6E-1B7D-4F70-A5BB-48FAE9C09CC7}" presName="thickLine" presStyleLbl="alignNode1" presStyleIdx="2" presStyleCnt="3"/>
      <dgm:spPr/>
    </dgm:pt>
    <dgm:pt modelId="{D799BB23-0222-4E57-A69A-07C801A28EA0}" type="pres">
      <dgm:prSet presAssocID="{DB162C6E-1B7D-4F70-A5BB-48FAE9C09CC7}" presName="horz1" presStyleCnt="0"/>
      <dgm:spPr/>
    </dgm:pt>
    <dgm:pt modelId="{E96182DB-1C25-4E32-8B72-59AF7178A458}" type="pres">
      <dgm:prSet presAssocID="{DB162C6E-1B7D-4F70-A5BB-48FAE9C09CC7}" presName="tx1" presStyleLbl="revTx" presStyleIdx="2" presStyleCnt="3"/>
      <dgm:spPr/>
    </dgm:pt>
    <dgm:pt modelId="{46FF010B-CA65-4A65-BC2D-F09F71191F05}" type="pres">
      <dgm:prSet presAssocID="{DB162C6E-1B7D-4F70-A5BB-48FAE9C09CC7}" presName="vert1" presStyleCnt="0"/>
      <dgm:spPr/>
    </dgm:pt>
  </dgm:ptLst>
  <dgm:cxnLst>
    <dgm:cxn modelId="{AAA2BD0F-9B17-465D-838E-BB5A0D3468E9}" srcId="{1EE332C5-D6BE-4468-9413-DE5C898C4E45}" destId="{DB162C6E-1B7D-4F70-A5BB-48FAE9C09CC7}" srcOrd="2" destOrd="0" parTransId="{37C23350-7174-4C1C-B832-67295B41DFA8}" sibTransId="{279D2312-0E64-43A8-AB00-C07B7AC3AC2D}"/>
    <dgm:cxn modelId="{558330A5-2828-4D42-BF66-DF23766A8022}" type="presOf" srcId="{D8AF16B3-F6B4-4F8A-B6FA-25C3418487D1}" destId="{E24983D1-14B1-465B-87BC-C71CD33305B5}" srcOrd="0" destOrd="0" presId="urn:microsoft.com/office/officeart/2008/layout/LinedList"/>
    <dgm:cxn modelId="{8E2803B4-EE90-4703-B028-AA230667BDD6}" type="presOf" srcId="{2E06EDDE-C272-4AA6-8097-C2C023CB2ABE}" destId="{4A112982-04DF-4FAA-9FDF-71F8742B74F4}" srcOrd="0" destOrd="0" presId="urn:microsoft.com/office/officeart/2008/layout/LinedList"/>
    <dgm:cxn modelId="{FCBB67B8-F33C-433E-A812-BCC54A31AD8D}" type="presOf" srcId="{DB162C6E-1B7D-4F70-A5BB-48FAE9C09CC7}" destId="{E96182DB-1C25-4E32-8B72-59AF7178A458}" srcOrd="0" destOrd="0" presId="urn:microsoft.com/office/officeart/2008/layout/LinedList"/>
    <dgm:cxn modelId="{DBB8A6B9-B5C9-4A32-8A94-C0BBCCD76394}" type="presOf" srcId="{1EE332C5-D6BE-4468-9413-DE5C898C4E45}" destId="{EEC375D8-BB75-4ED3-8FDA-9677D81345C4}" srcOrd="0" destOrd="0" presId="urn:microsoft.com/office/officeart/2008/layout/LinedList"/>
    <dgm:cxn modelId="{0F795ACB-326C-464F-BC3A-BB043A624271}" srcId="{1EE332C5-D6BE-4468-9413-DE5C898C4E45}" destId="{2E06EDDE-C272-4AA6-8097-C2C023CB2ABE}" srcOrd="0" destOrd="0" parTransId="{EEB250ED-E4A9-4D8F-A549-51AF5037C254}" sibTransId="{F34227C9-28B3-46FD-B37E-4EEBC95B14A6}"/>
    <dgm:cxn modelId="{679B02DA-AEF9-4174-8B11-B1F80A3E56B4}" srcId="{1EE332C5-D6BE-4468-9413-DE5C898C4E45}" destId="{D8AF16B3-F6B4-4F8A-B6FA-25C3418487D1}" srcOrd="1" destOrd="0" parTransId="{8A428F62-DD68-4E2A-AB65-B2BD49600274}" sibTransId="{A056C607-A9BF-46B1-A7C7-A2059755A4F6}"/>
    <dgm:cxn modelId="{0001B9E9-F932-42E1-B2C5-B56167AA9886}" type="presParOf" srcId="{EEC375D8-BB75-4ED3-8FDA-9677D81345C4}" destId="{CB4C90A8-D084-469E-A4DE-BBA62676D86F}" srcOrd="0" destOrd="0" presId="urn:microsoft.com/office/officeart/2008/layout/LinedList"/>
    <dgm:cxn modelId="{62566F7C-6337-4869-BA29-7E523AA516ED}" type="presParOf" srcId="{EEC375D8-BB75-4ED3-8FDA-9677D81345C4}" destId="{9969177D-7587-44F6-AEC2-5F94179951D7}" srcOrd="1" destOrd="0" presId="urn:microsoft.com/office/officeart/2008/layout/LinedList"/>
    <dgm:cxn modelId="{087EC6B4-E616-431E-88AD-7EA76100BC44}" type="presParOf" srcId="{9969177D-7587-44F6-AEC2-5F94179951D7}" destId="{4A112982-04DF-4FAA-9FDF-71F8742B74F4}" srcOrd="0" destOrd="0" presId="urn:microsoft.com/office/officeart/2008/layout/LinedList"/>
    <dgm:cxn modelId="{ABEED90F-E083-4140-8378-1992038876DD}" type="presParOf" srcId="{9969177D-7587-44F6-AEC2-5F94179951D7}" destId="{2C1F94D6-7C88-4566-9CFF-77BFBB074CD9}" srcOrd="1" destOrd="0" presId="urn:microsoft.com/office/officeart/2008/layout/LinedList"/>
    <dgm:cxn modelId="{9E475259-ACC8-468B-912B-1CF9CC96E7C0}" type="presParOf" srcId="{EEC375D8-BB75-4ED3-8FDA-9677D81345C4}" destId="{46B6FE46-F0BE-41A4-87C9-D029EA5647E8}" srcOrd="2" destOrd="0" presId="urn:microsoft.com/office/officeart/2008/layout/LinedList"/>
    <dgm:cxn modelId="{450AF112-A4C6-4333-BB57-EA949B9E11C4}" type="presParOf" srcId="{EEC375D8-BB75-4ED3-8FDA-9677D81345C4}" destId="{FEEE4099-83D0-48EE-98D5-9A68A37FE28D}" srcOrd="3" destOrd="0" presId="urn:microsoft.com/office/officeart/2008/layout/LinedList"/>
    <dgm:cxn modelId="{1A908BD1-747E-4015-83C8-5257B47A42BB}" type="presParOf" srcId="{FEEE4099-83D0-48EE-98D5-9A68A37FE28D}" destId="{E24983D1-14B1-465B-87BC-C71CD33305B5}" srcOrd="0" destOrd="0" presId="urn:microsoft.com/office/officeart/2008/layout/LinedList"/>
    <dgm:cxn modelId="{595F510D-CE07-4583-AE42-97ED5ACBA316}" type="presParOf" srcId="{FEEE4099-83D0-48EE-98D5-9A68A37FE28D}" destId="{52B89558-9AA6-4C0B-8372-C149CF4DAE82}" srcOrd="1" destOrd="0" presId="urn:microsoft.com/office/officeart/2008/layout/LinedList"/>
    <dgm:cxn modelId="{EF8D81D7-08A4-48D0-ABE4-AE3B33485EA7}" type="presParOf" srcId="{EEC375D8-BB75-4ED3-8FDA-9677D81345C4}" destId="{72C6CF11-96CD-4AB7-9AFB-8A1590946C81}" srcOrd="4" destOrd="0" presId="urn:microsoft.com/office/officeart/2008/layout/LinedList"/>
    <dgm:cxn modelId="{49FCB5D4-BBF4-47C5-892F-13D12A67474B}" type="presParOf" srcId="{EEC375D8-BB75-4ED3-8FDA-9677D81345C4}" destId="{D799BB23-0222-4E57-A69A-07C801A28EA0}" srcOrd="5" destOrd="0" presId="urn:microsoft.com/office/officeart/2008/layout/LinedList"/>
    <dgm:cxn modelId="{5EA8979F-D66B-4369-980B-1D6F4D011601}" type="presParOf" srcId="{D799BB23-0222-4E57-A69A-07C801A28EA0}" destId="{E96182DB-1C25-4E32-8B72-59AF7178A458}" srcOrd="0" destOrd="0" presId="urn:microsoft.com/office/officeart/2008/layout/LinedList"/>
    <dgm:cxn modelId="{ADBC2211-F3E0-497A-9239-83ABC20CE000}" type="presParOf" srcId="{D799BB23-0222-4E57-A69A-07C801A28EA0}" destId="{46FF010B-CA65-4A65-BC2D-F09F71191F0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C90A8-D084-469E-A4DE-BBA62676D86F}">
      <dsp:nvSpPr>
        <dsp:cNvPr id="0" name=""/>
        <dsp:cNvSpPr/>
      </dsp:nvSpPr>
      <dsp:spPr>
        <a:xfrm>
          <a:off x="0" y="3369"/>
          <a:ext cx="1645920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112982-04DF-4FAA-9FDF-71F8742B74F4}">
      <dsp:nvSpPr>
        <dsp:cNvPr id="0" name=""/>
        <dsp:cNvSpPr/>
      </dsp:nvSpPr>
      <dsp:spPr>
        <a:xfrm>
          <a:off x="0" y="3369"/>
          <a:ext cx="16459202" cy="2298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The DER must be an employee of the agency and must have a complete understanding of the CDL controlled substances and alcohol testing procedures and the employer’s policies.  </a:t>
          </a:r>
        </a:p>
      </dsp:txBody>
      <dsp:txXfrm>
        <a:off x="0" y="3369"/>
        <a:ext cx="16459202" cy="2298268"/>
      </dsp:txXfrm>
    </dsp:sp>
    <dsp:sp modelId="{46B6FE46-F0BE-41A4-87C9-D029EA5647E8}">
      <dsp:nvSpPr>
        <dsp:cNvPr id="0" name=""/>
        <dsp:cNvSpPr/>
      </dsp:nvSpPr>
      <dsp:spPr>
        <a:xfrm>
          <a:off x="0" y="2301637"/>
          <a:ext cx="1645920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4983D1-14B1-465B-87BC-C71CD33305B5}">
      <dsp:nvSpPr>
        <dsp:cNvPr id="0" name=""/>
        <dsp:cNvSpPr/>
      </dsp:nvSpPr>
      <dsp:spPr>
        <a:xfrm>
          <a:off x="0" y="2301637"/>
          <a:ext cx="16459202" cy="2298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They must be available to receive confidential test results and other communications concerning the testing of employees.</a:t>
          </a:r>
        </a:p>
      </dsp:txBody>
      <dsp:txXfrm>
        <a:off x="0" y="2301637"/>
        <a:ext cx="16459202" cy="2298268"/>
      </dsp:txXfrm>
    </dsp:sp>
    <dsp:sp modelId="{72C6CF11-96CD-4AB7-9AFB-8A1590946C81}">
      <dsp:nvSpPr>
        <dsp:cNvPr id="0" name=""/>
        <dsp:cNvSpPr/>
      </dsp:nvSpPr>
      <dsp:spPr>
        <a:xfrm>
          <a:off x="0" y="4599906"/>
          <a:ext cx="1645920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6182DB-1C25-4E32-8B72-59AF7178A458}">
      <dsp:nvSpPr>
        <dsp:cNvPr id="0" name=""/>
        <dsp:cNvSpPr/>
      </dsp:nvSpPr>
      <dsp:spPr>
        <a:xfrm>
          <a:off x="0" y="4599906"/>
          <a:ext cx="16459202" cy="2298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US" sz="3900" kern="1200"/>
            <a:t>Ideally, it would be preferable to appoint a supervisory employee from the department with CDL drivers as the principal DER and, an employee from the Human Resources or Administrative area as the backup. </a:t>
          </a:r>
        </a:p>
      </dsp:txBody>
      <dsp:txXfrm>
        <a:off x="0" y="4599906"/>
        <a:ext cx="16459202" cy="229826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17:13:11.74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0,'1761'0'0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17:13:17.1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39 0,'1758'-39'0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CA8048-749B-408C-8C44-3EA8BFB2F7A6}"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19745C-F963-4022-B78B-B86106D03CD0}" type="slidenum">
              <a:rPr lang="en-US" smtClean="0"/>
              <a:t>‹#›</a:t>
            </a:fld>
            <a:endParaRPr lang="en-US"/>
          </a:p>
        </p:txBody>
      </p:sp>
    </p:spTree>
    <p:extLst>
      <p:ext uri="{BB962C8B-B14F-4D97-AF65-F5344CB8AC3E}">
        <p14:creationId xmlns:p14="http://schemas.microsoft.com/office/powerpoint/2010/main" val="2333539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eb.doh.state.nj.us/rtkhsfs/rtkhsl.aspx"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10_0038&amp;src_anchor_name=1910.38(c)(3)"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www.osha.gov/pls/oshaweb/owalink.query_links?src_doc_type=STANDARDS&amp;src_unique_file=1910_0132&amp;src_anchor_name=1910.132(a)"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osha.gov/laws-regs/interlinking/standards/1910.1001(j)(7)(iv)"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osha.gov/laws-regs/interlinking/standards/1910.28(b)(9)(i)(A)" TargetMode="External"/><Relationship Id="rId2" Type="http://schemas.openxmlformats.org/officeDocument/2006/relationships/slide" Target="../slides/slide113.xml"/><Relationship Id="rId1" Type="http://schemas.openxmlformats.org/officeDocument/2006/relationships/notesMaster" Target="../notesMasters/notesMaster1.xml"/><Relationship Id="rId6" Type="http://schemas.openxmlformats.org/officeDocument/2006/relationships/hyperlink" Target="https://www.osha.gov/laws-regs/interlinking/standards/1910.28(b)(9)(i)(D)" TargetMode="External"/><Relationship Id="rId5" Type="http://schemas.openxmlformats.org/officeDocument/2006/relationships/hyperlink" Target="https://www.osha.gov/laws-regs/interlinking/standards/1910.28(b)(9)(i)(C)" TargetMode="External"/><Relationship Id="rId4" Type="http://schemas.openxmlformats.org/officeDocument/2006/relationships/hyperlink" Target="https://www.osha.gov/laws-regs/interlinking/standards/1910.28(b)(9)(i)(B)" TargetMode="Externa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www.osha.gov/laws-regs/interlinking/standards/1910.28(b)(9)(i)(A)" TargetMode="External"/><Relationship Id="rId2" Type="http://schemas.openxmlformats.org/officeDocument/2006/relationships/slide" Target="../slides/slide114.xml"/><Relationship Id="rId1" Type="http://schemas.openxmlformats.org/officeDocument/2006/relationships/notesMaster" Target="../notesMasters/notesMaster1.xml"/><Relationship Id="rId6" Type="http://schemas.openxmlformats.org/officeDocument/2006/relationships/hyperlink" Target="https://www.osha.gov/laws-regs/interlinking/standards/1910.28(b)(9)(i)(D)" TargetMode="External"/><Relationship Id="rId5" Type="http://schemas.openxmlformats.org/officeDocument/2006/relationships/hyperlink" Target="https://www.osha.gov/laws-regs/interlinking/standards/1910.28(b)(9)(i)(C)" TargetMode="External"/><Relationship Id="rId4" Type="http://schemas.openxmlformats.org/officeDocument/2006/relationships/hyperlink" Target="https://www.osha.gov/laws-regs/interlinking/standards/1910.28(b)(9)(i)(B)" TargetMode="Externa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Class version: 2025;  Class duration: 1½ hours </a:t>
            </a:r>
          </a:p>
          <a:p>
            <a:r>
              <a:rPr lang="en-US" dirty="0"/>
              <a:t>There is 1 built in breaks</a:t>
            </a:r>
          </a:p>
          <a:p>
            <a:r>
              <a:rPr lang="en-US" dirty="0"/>
              <a:t>July 2021</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41439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itchFamily="18" charset="0"/>
              </a:defRPr>
            </a:lvl1pPr>
            <a:lvl2pPr marL="769473" indent="-295951">
              <a:defRPr sz="2500">
                <a:solidFill>
                  <a:schemeClr val="tx1"/>
                </a:solidFill>
                <a:latin typeface="Times New Roman" pitchFamily="18" charset="0"/>
              </a:defRPr>
            </a:lvl2pPr>
            <a:lvl3pPr marL="1183805" indent="-236761">
              <a:defRPr sz="2500">
                <a:solidFill>
                  <a:schemeClr val="tx1"/>
                </a:solidFill>
                <a:latin typeface="Times New Roman" pitchFamily="18" charset="0"/>
              </a:defRPr>
            </a:lvl3pPr>
            <a:lvl4pPr marL="1657327" indent="-236761">
              <a:defRPr sz="2500">
                <a:solidFill>
                  <a:schemeClr val="tx1"/>
                </a:solidFill>
                <a:latin typeface="Times New Roman" pitchFamily="18" charset="0"/>
              </a:defRPr>
            </a:lvl4pPr>
            <a:lvl5pPr marL="2130849" indent="-236761">
              <a:defRPr sz="2500">
                <a:solidFill>
                  <a:schemeClr val="tx1"/>
                </a:solidFill>
                <a:latin typeface="Times New Roman" pitchFamily="18" charset="0"/>
              </a:defRPr>
            </a:lvl5pPr>
            <a:lvl6pPr marL="2604371" indent="-236761" eaLnBrk="0" fontAlgn="base" hangingPunct="0">
              <a:spcBef>
                <a:spcPct val="0"/>
              </a:spcBef>
              <a:spcAft>
                <a:spcPct val="0"/>
              </a:spcAft>
              <a:defRPr sz="2500">
                <a:solidFill>
                  <a:schemeClr val="tx1"/>
                </a:solidFill>
                <a:latin typeface="Times New Roman" pitchFamily="18" charset="0"/>
              </a:defRPr>
            </a:lvl6pPr>
            <a:lvl7pPr marL="3077893" indent="-236761" eaLnBrk="0" fontAlgn="base" hangingPunct="0">
              <a:spcBef>
                <a:spcPct val="0"/>
              </a:spcBef>
              <a:spcAft>
                <a:spcPct val="0"/>
              </a:spcAft>
              <a:defRPr sz="2500">
                <a:solidFill>
                  <a:schemeClr val="tx1"/>
                </a:solidFill>
                <a:latin typeface="Times New Roman" pitchFamily="18" charset="0"/>
              </a:defRPr>
            </a:lvl7pPr>
            <a:lvl8pPr marL="3551415" indent="-236761" eaLnBrk="0" fontAlgn="base" hangingPunct="0">
              <a:spcBef>
                <a:spcPct val="0"/>
              </a:spcBef>
              <a:spcAft>
                <a:spcPct val="0"/>
              </a:spcAft>
              <a:defRPr sz="2500">
                <a:solidFill>
                  <a:schemeClr val="tx1"/>
                </a:solidFill>
                <a:latin typeface="Times New Roman" pitchFamily="18" charset="0"/>
              </a:defRPr>
            </a:lvl8pPr>
            <a:lvl9pPr marL="4024937" indent="-236761" eaLnBrk="0" fontAlgn="base" hangingPunct="0">
              <a:spcBef>
                <a:spcPct val="0"/>
              </a:spcBef>
              <a:spcAft>
                <a:spcPct val="0"/>
              </a:spcAft>
              <a:defRPr sz="2500">
                <a:solidFill>
                  <a:schemeClr val="tx1"/>
                </a:solidFill>
                <a:latin typeface="Times New Roman" pitchFamily="18" charset="0"/>
              </a:defRPr>
            </a:lvl9pPr>
          </a:lstStyle>
          <a:p>
            <a:pPr marL="0" marR="0" lvl="0" indent="0" algn="r" defTabSz="947044" rtl="0" eaLnBrk="1" fontAlgn="base" latinLnBrk="0" hangingPunct="1">
              <a:lnSpc>
                <a:spcPct val="100000"/>
              </a:lnSpc>
              <a:spcBef>
                <a:spcPct val="0"/>
              </a:spcBef>
              <a:spcAft>
                <a:spcPct val="0"/>
              </a:spcAft>
              <a:buClrTx/>
              <a:buSzTx/>
              <a:buFontTx/>
              <a:buNone/>
              <a:tabLst/>
              <a:defRPr/>
            </a:pPr>
            <a:fld id="{9A81B0E2-624E-4F8D-8BF4-2119121A32D0}" type="slidenum">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20</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49155" name="Rectangle 2"/>
          <p:cNvSpPr>
            <a:spLocks noGrp="1" noRot="1" noChangeAspect="1" noChangeArrowheads="1" noTextEdit="1"/>
          </p:cNvSpPr>
          <p:nvPr>
            <p:ph type="sldImg"/>
          </p:nvPr>
        </p:nvSpPr>
        <p:spPr>
          <a:xfrm>
            <a:off x="457200" y="720725"/>
            <a:ext cx="6400800" cy="360045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36733"/>
            <a:r>
              <a:rPr lang="en-US" dirty="0"/>
              <a:t>Regulatory:</a:t>
            </a:r>
          </a:p>
          <a:p>
            <a:r>
              <a:rPr lang="en-US" dirty="0"/>
              <a:t>Hazard Communication/Right to Know</a:t>
            </a:r>
          </a:p>
          <a:p>
            <a:r>
              <a:rPr lang="en-US" dirty="0" err="1"/>
              <a:t>Bloodborne</a:t>
            </a:r>
            <a:r>
              <a:rPr lang="en-US" dirty="0"/>
              <a:t> Pathogens</a:t>
            </a:r>
          </a:p>
          <a:p>
            <a:r>
              <a:rPr lang="en-US" dirty="0"/>
              <a:t>Fire Safety</a:t>
            </a:r>
          </a:p>
          <a:p>
            <a:r>
              <a:rPr lang="en-US" dirty="0"/>
              <a:t>Fire Extinguishers</a:t>
            </a:r>
          </a:p>
          <a:p>
            <a:r>
              <a:rPr lang="en-US" dirty="0"/>
              <a:t>Personal Protective Equipment</a:t>
            </a:r>
          </a:p>
          <a:p>
            <a:r>
              <a:rPr lang="en-US" dirty="0"/>
              <a:t>Asbestos/Lead/Silica</a:t>
            </a:r>
          </a:p>
          <a:p>
            <a:endParaRPr lang="en-US" dirty="0"/>
          </a:p>
          <a:p>
            <a:pPr marL="236733"/>
            <a:r>
              <a:rPr lang="en-US" dirty="0"/>
              <a:t>Common Hazards:</a:t>
            </a:r>
          </a:p>
          <a:p>
            <a:r>
              <a:rPr lang="en-US" dirty="0"/>
              <a:t>Back Safety </a:t>
            </a:r>
          </a:p>
          <a:p>
            <a:r>
              <a:rPr lang="en-US" dirty="0"/>
              <a:t>Confined Space Awareness </a:t>
            </a:r>
          </a:p>
          <a:p>
            <a:r>
              <a:rPr lang="en-US" dirty="0"/>
              <a:t>Fall Protection </a:t>
            </a:r>
          </a:p>
          <a:p>
            <a:r>
              <a:rPr lang="en-US" dirty="0"/>
              <a:t>Ladder Safety </a:t>
            </a:r>
          </a:p>
          <a:p>
            <a:r>
              <a:rPr lang="en-US" dirty="0"/>
              <a:t>Lock Out / Tag Out </a:t>
            </a:r>
          </a:p>
          <a:p>
            <a:r>
              <a:rPr lang="en-US" dirty="0"/>
              <a:t>Mower Safety </a:t>
            </a:r>
          </a:p>
          <a:p>
            <a:r>
              <a:rPr lang="en-US" dirty="0"/>
              <a:t>Snow Removal </a:t>
            </a:r>
          </a:p>
          <a:p>
            <a:r>
              <a:rPr lang="en-US" dirty="0"/>
              <a:t>Walking &amp; Working Surfaces</a:t>
            </a:r>
          </a:p>
          <a:p>
            <a:endParaRPr lang="en-US" dirty="0"/>
          </a:p>
          <a:p>
            <a:pPr marL="236733"/>
            <a:r>
              <a:rPr lang="en-US" dirty="0"/>
              <a:t>Best Practices:</a:t>
            </a:r>
          </a:p>
          <a:p>
            <a:r>
              <a:rPr lang="en-US" dirty="0"/>
              <a:t>DOA/wellness checks</a:t>
            </a:r>
          </a:p>
          <a:p>
            <a:r>
              <a:rPr lang="en-US" dirty="0"/>
              <a:t>Crime scenes</a:t>
            </a:r>
          </a:p>
          <a:p>
            <a:r>
              <a:rPr lang="en-US" dirty="0"/>
              <a:t>Reporting hazardous conditions</a:t>
            </a:r>
          </a:p>
          <a:p>
            <a:r>
              <a:rPr lang="en-US" dirty="0"/>
              <a:t>Vacant apartments</a:t>
            </a:r>
          </a:p>
          <a:p>
            <a:endParaRPr lang="en-US" dirty="0"/>
          </a:p>
          <a:p>
            <a:pPr eaLnBrk="1" hangingPunct="1"/>
            <a:endParaRPr lang="en-US" dirty="0"/>
          </a:p>
        </p:txBody>
      </p:sp>
    </p:spTree>
    <p:extLst>
      <p:ext uri="{BB962C8B-B14F-4D97-AF65-F5344CB8AC3E}">
        <p14:creationId xmlns:p14="http://schemas.microsoft.com/office/powerpoint/2010/main" val="3890313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51398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New Jersey Public Employers must report fatalities to NJPEOSH within eight (8) hours of the occurrence and report work-related hospitalizations, amputations, or loss of an eye within 24 hours by calling the 24-hour hotline (800)624-1644 or the 24-hour fax line (609)292-3749.</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19620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Explain that they will see this concept in many of the topics we will be discussing. </a:t>
            </a:r>
            <a:r>
              <a:rPr lang="en-US" dirty="0" err="1"/>
              <a:t>Hazcom</a:t>
            </a:r>
            <a:r>
              <a:rPr lang="en-US" dirty="0"/>
              <a:t>, </a:t>
            </a:r>
            <a:r>
              <a:rPr lang="en-US" dirty="0" err="1"/>
              <a:t>bbp</a:t>
            </a:r>
            <a:r>
              <a:rPr lang="en-US" dirty="0"/>
              <a:t>, </a:t>
            </a:r>
            <a:r>
              <a:rPr lang="en-US" dirty="0" err="1"/>
              <a:t>ppe</a:t>
            </a:r>
            <a:r>
              <a:rPr lang="en-US" dirty="0"/>
              <a:t>, etc.</a:t>
            </a:r>
            <a:endParaRPr lang="en-US" baseline="0"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23003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One point of confusions is that the regulations all </a:t>
            </a:r>
            <a:r>
              <a:rPr lang="en-US" baseline="0" dirty="0"/>
              <a:t>are based on the same 3 principles:</a:t>
            </a:r>
          </a:p>
          <a:p>
            <a:pPr marL="228569" indent="-228569">
              <a:buFont typeface="+mj-lt"/>
              <a:buAutoNum type="arabicPeriod"/>
            </a:pPr>
            <a:r>
              <a:rPr lang="en-US" baseline="0" dirty="0"/>
              <a:t>People have to know what they are working with.  In other words, there must be a label that tells what is in the container.</a:t>
            </a:r>
          </a:p>
          <a:p>
            <a:pPr marL="228569" indent="-228569">
              <a:buFont typeface="+mj-lt"/>
              <a:buAutoNum type="arabicPeriod"/>
            </a:pPr>
            <a:r>
              <a:rPr lang="en-US" baseline="0" dirty="0"/>
              <a:t>There has to be information available that can explain the hazards of the material</a:t>
            </a:r>
          </a:p>
          <a:p>
            <a:pPr marL="228569" indent="-228569">
              <a:buFont typeface="+mj-lt"/>
              <a:buAutoNum type="arabicPeriod"/>
            </a:pPr>
            <a:r>
              <a:rPr lang="en-US" baseline="0" dirty="0"/>
              <a:t>And for OCCUPATIONAL chemical safety, workers must be educated to use and understand the information.</a:t>
            </a:r>
          </a:p>
          <a:p>
            <a:pPr marL="228569" indent="-228569">
              <a:buFont typeface="+mj-lt"/>
              <a:buAutoNum type="arabicPeriod"/>
            </a:pPr>
            <a:endParaRPr lang="en-US" baseline="0" dirty="0"/>
          </a:p>
          <a:p>
            <a:r>
              <a:rPr lang="en-US" baseline="0" dirty="0"/>
              <a:t>If these three things are in place, the worker has the necessary tools to protect themselves, their co-workers, and their families.</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36743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New Jersey requires both HazCom</a:t>
            </a:r>
            <a:r>
              <a:rPr lang="en-US" baseline="0" dirty="0"/>
              <a:t> / GHS and RTK information to be on labels used by NJ public employers.  For a large part the two lists are similar.  The 2 big differences are:</a:t>
            </a:r>
          </a:p>
          <a:p>
            <a:endParaRPr lang="en-US" baseline="0" dirty="0"/>
          </a:p>
          <a:p>
            <a:pPr marL="228569" indent="-228569">
              <a:buFont typeface="+mj-lt"/>
              <a:buAutoNum type="arabicPeriod"/>
            </a:pPr>
            <a:r>
              <a:rPr lang="en-US" b="1" baseline="0" dirty="0"/>
              <a:t>NJ requires a list of ingredients that is more extensive than HazCom.</a:t>
            </a:r>
          </a:p>
          <a:p>
            <a:pPr marL="228569" indent="-228569">
              <a:buFont typeface="+mj-lt"/>
              <a:buAutoNum type="arabicPeriod"/>
            </a:pPr>
            <a:r>
              <a:rPr lang="en-US" baseline="0" dirty="0"/>
              <a:t>GHS places a greater emphasis on standardization.  That the definition of a flammable is the same no matter where you are, and who wrote the SDS.  Before GHS, definitions of flammable, poison or corrosive would often vary by country.</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59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74847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Fact Sheets are prepared for substances on the </a:t>
            </a:r>
            <a:r>
              <a:rPr lang="en-US" u="sng" dirty="0">
                <a:hlinkClick r:id="rId3" action="ppaction://hlinkfile"/>
              </a:rPr>
              <a:t>New Jersey Right to Know Hazardous </a:t>
            </a:r>
            <a:r>
              <a:rPr lang="en-US" i="1" dirty="0">
                <a:hlinkClick r:id="rId3" action="ppaction://hlinkfile"/>
              </a:rPr>
              <a:t>Substance List</a:t>
            </a:r>
            <a:r>
              <a:rPr lang="en-US" i="1" dirty="0"/>
              <a:t>.</a:t>
            </a:r>
            <a:r>
              <a:rPr lang="en-US" dirty="0"/>
              <a:t>  More than 1,600 Fact Sheets have been completed and more than 900 have been translated into Spanish. The Fact Sheets are prepared on pure substances and contain information on health hazards, exposure limits, personal protective equipment, proper handling, first aid, and emergency procedures for fires and spills</a:t>
            </a:r>
          </a:p>
          <a:p>
            <a:r>
              <a:rPr lang="en-US" dirty="0"/>
              <a:t> </a:t>
            </a:r>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64330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i="0" dirty="0"/>
              <a:t>The GHS replaces Material Safety Data Sheets with SAFETY DATA</a:t>
            </a:r>
            <a:r>
              <a:rPr lang="en-US" i="0" baseline="0" dirty="0"/>
              <a:t> SHEETS.  The information is the same, but the SDS is required to be organized into 16 defined sections.  That’s a benefit to the worker looking for information.</a:t>
            </a:r>
            <a:endParaRPr lang="en-US" i="0"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59273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OSHA only a safety standard for BLOODBORNE PATHOGENS.  We know there are diseases</a:t>
            </a:r>
            <a:r>
              <a:rPr lang="en-US" baseline="0" dirty="0"/>
              <a:t> in other vectors, such as respiratory droplets (SARS, TB, flu), Food (botulism, </a:t>
            </a:r>
            <a:r>
              <a:rPr lang="en-US" baseline="0" dirty="0" err="1"/>
              <a:t>Hep</a:t>
            </a:r>
            <a:r>
              <a:rPr lang="en-US" baseline="0" dirty="0"/>
              <a:t> A &amp; E), rodents/birds/insects (Lyme, Plague, Hantavirus) and even casual contact (MRSA).</a:t>
            </a:r>
          </a:p>
          <a:p>
            <a:endParaRPr lang="en-US" baseline="0" dirty="0"/>
          </a:p>
          <a:p>
            <a:r>
              <a:rPr lang="en-US" baseline="0" dirty="0"/>
              <a:t>Employees really need to think just the blood transmission possibility and think to protect themselves from all infectious sources.  The good news is  many of the strategies to protect yourself against blood will also help against other transmission vectors.</a:t>
            </a:r>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29893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Good Samaritan</a:t>
            </a:r>
            <a:r>
              <a:rPr lang="en-US" baseline="0" dirty="0"/>
              <a:t> First Aid is when an employee who is not required to provide first aid as a part of their job duties, administers first aid to an injured person, out of the goodness of their heart.  This act is not considered a potential occupational exposure since it is not part of the employee’s job duties, and therefore the employee is not covered by the provisions of the BBP Standard.  </a:t>
            </a:r>
          </a:p>
          <a:p>
            <a:endParaRPr lang="en-US" baseline="0" dirty="0"/>
          </a:p>
          <a:p>
            <a:r>
              <a:rPr lang="en-US" baseline="0" dirty="0"/>
              <a:t>However, if the employee is exposed (or potentially exposed) to blood or bodily fluids, the employee should be given the same post-exposure evaluations and necessary treatment as an employee who is covered under the Standard.</a:t>
            </a:r>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31370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Most of the plan is dedicated to identifying and controlling job tasks that may expose the worker to blood and OPIM.</a:t>
            </a:r>
          </a:p>
          <a:p>
            <a:endParaRPr lang="en-US" dirty="0"/>
          </a:p>
          <a:p>
            <a:r>
              <a:rPr lang="en-US" dirty="0"/>
              <a:t>It should tell employees how jobs can be done to safeguard their health</a:t>
            </a:r>
          </a:p>
          <a:p>
            <a:pPr marL="177571" indent="-177571">
              <a:buFont typeface="Arial" panose="020B0604020202020204" pitchFamily="34" charset="0"/>
              <a:buChar char="•"/>
            </a:pPr>
            <a:r>
              <a:rPr lang="en-US" dirty="0"/>
              <a:t>Towns may have incorporated Engineering Controls such as purchasing self-retracting syringes for the Health Dept.</a:t>
            </a:r>
          </a:p>
          <a:p>
            <a:pPr marL="177571" indent="-177571">
              <a:buFont typeface="Arial" panose="020B0604020202020204" pitchFamily="34" charset="0"/>
              <a:buChar char="•"/>
            </a:pPr>
            <a:r>
              <a:rPr lang="en-US" dirty="0"/>
              <a:t>Towns may have incorporated Work Practice Controls such as an ordinance requiring all trash be in trash cans with handles,</a:t>
            </a:r>
            <a:r>
              <a:rPr lang="en-US" baseline="0" dirty="0"/>
              <a:t> </a:t>
            </a:r>
            <a:r>
              <a:rPr lang="en-US" dirty="0"/>
              <a:t>thereby removing the common hazards of getting stuck with a needle when picking up a trash bag.</a:t>
            </a:r>
          </a:p>
          <a:p>
            <a:pPr marL="177571" indent="-177571">
              <a:buFont typeface="Arial" panose="020B0604020202020204" pitchFamily="34" charset="0"/>
              <a:buChar char="•"/>
            </a:pPr>
            <a:r>
              <a:rPr lang="en-US" dirty="0"/>
              <a:t>When and when PPE is required such as when wiping down sinks &amp; counters in parks’ restrooms</a:t>
            </a:r>
          </a:p>
          <a:p>
            <a:endParaRPr lang="en-US" dirty="0"/>
          </a:p>
          <a:p>
            <a:r>
              <a:rPr lang="en-US" dirty="0"/>
              <a:t>The plan must also include what an employee must do if an exposure does occur, despite our precautions.  Including:</a:t>
            </a:r>
          </a:p>
          <a:p>
            <a:pPr marL="177571" indent="-177571">
              <a:buFont typeface="Arial" panose="020B0604020202020204" pitchFamily="34" charset="0"/>
              <a:buChar char="•"/>
            </a:pPr>
            <a:r>
              <a:rPr lang="en-US" dirty="0"/>
              <a:t>Who and where to report an exposure – remember an </a:t>
            </a:r>
            <a:r>
              <a:rPr lang="en-US" b="1" dirty="0"/>
              <a:t>Exposure</a:t>
            </a:r>
            <a:r>
              <a:rPr lang="en-US" dirty="0"/>
              <a:t> also includes </a:t>
            </a:r>
            <a:r>
              <a:rPr lang="en-US" u="sng" dirty="0"/>
              <a:t>POSSIBLE</a:t>
            </a:r>
            <a:r>
              <a:rPr lang="en-US" dirty="0"/>
              <a:t> contact with blood &amp; OPIM</a:t>
            </a:r>
          </a:p>
          <a:p>
            <a:pPr marL="177571" indent="-177571">
              <a:buFont typeface="Arial" panose="020B0604020202020204" pitchFamily="34" charset="0"/>
              <a:buChar char="•"/>
            </a:pPr>
            <a:r>
              <a:rPr lang="en-US" dirty="0"/>
              <a:t>After hours also – many departments (PD, FD, EMS, etc.) are 24/7 and also many DPW tasks (snow plowing, weekend work, clean-up </a:t>
            </a:r>
            <a:r>
              <a:rPr lang="en-US" baseline="0" dirty="0"/>
              <a:t> </a:t>
            </a:r>
            <a:r>
              <a:rPr lang="en-US" dirty="0"/>
              <a:t>after late meetings, etc.) are done after normal business hours.  There needs to be a policy developed and made known to</a:t>
            </a:r>
            <a:r>
              <a:rPr lang="en-US" baseline="0" dirty="0"/>
              <a:t> </a:t>
            </a:r>
            <a:r>
              <a:rPr lang="en-US" dirty="0"/>
              <a:t>workers on how to get help when supervisors are not immediately available.  Typically this to report to the nearest hospital.</a:t>
            </a:r>
          </a:p>
          <a:p>
            <a:endParaRPr lang="en-US"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98759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Three examples of engineering controls</a:t>
            </a:r>
            <a:r>
              <a:rPr lang="en-US" baseline="0" dirty="0"/>
              <a:t> - o</a:t>
            </a:r>
            <a:r>
              <a:rPr lang="en-US" dirty="0"/>
              <a:t>ptions for</a:t>
            </a:r>
            <a:r>
              <a:rPr lang="en-US" baseline="0" dirty="0"/>
              <a:t> </a:t>
            </a:r>
            <a:r>
              <a:rPr lang="en-US" dirty="0"/>
              <a:t>Sharp Shuttles</a:t>
            </a: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70677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Ask audience for additional Admin Control in their workplace.  Some examples might include</a:t>
            </a:r>
          </a:p>
          <a:p>
            <a:pPr>
              <a:buFontTx/>
              <a:buChar char="•"/>
            </a:pPr>
            <a:r>
              <a:rPr lang="en-US" dirty="0"/>
              <a:t>Do not store blood or OPIM in refrigerators with food</a:t>
            </a:r>
          </a:p>
          <a:p>
            <a:pPr>
              <a:buFontTx/>
              <a:buChar char="•"/>
            </a:pPr>
            <a:r>
              <a:rPr lang="en-US" dirty="0"/>
              <a:t>Do not eat, drink, apply makeup, handle contact lenses, smoke, etc. when working around blood or OPIM</a:t>
            </a:r>
          </a:p>
          <a:p>
            <a:pPr>
              <a:buFontTx/>
              <a:buChar char="•"/>
            </a:pPr>
            <a:r>
              <a:rPr lang="en-US" dirty="0"/>
              <a:t>All procedures must be done to minimize spraying or splashing blood / OPIM</a:t>
            </a:r>
          </a:p>
          <a:p>
            <a:pPr>
              <a:buFontTx/>
              <a:buChar char="•"/>
            </a:pPr>
            <a:r>
              <a:rPr lang="en-US" dirty="0"/>
              <a:t>Cleaning / disinfection schedules</a:t>
            </a: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5599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236761" indent="-236761"/>
            <a:r>
              <a:rPr lang="en-US" dirty="0"/>
              <a:t>Employers must:</a:t>
            </a:r>
          </a:p>
          <a:p>
            <a:pPr marL="236761" indent="-236761">
              <a:buFont typeface="Arial" panose="020B0604020202020204" pitchFamily="34" charset="0"/>
              <a:buChar char="•"/>
            </a:pPr>
            <a:r>
              <a:rPr lang="en-US" dirty="0"/>
              <a:t>Provide personal protective equipment for exposure to blood (i.e., gloves, gowns, laboratory coats, masks, face shields, eye protection,  mouthpieces, resuscitation bags, pocket masks, or other ventilation devices). </a:t>
            </a:r>
          </a:p>
          <a:p>
            <a:pPr marL="236761" indent="-236761">
              <a:buFont typeface="Arial" panose="020B0604020202020204" pitchFamily="34" charset="0"/>
              <a:buChar char="•"/>
            </a:pPr>
            <a:r>
              <a:rPr lang="en-US" dirty="0"/>
              <a:t>Purchase appropriate PPE that does not permit blood or other potentially infectious materials to pass through to or reach the  employee’s work clothes, street clothes, undergarments, skin, eyes, mouth, or other mucous membranes under normal conditions of use and  for the duration of time which the protective equipment will be used. </a:t>
            </a:r>
          </a:p>
          <a:p>
            <a:pPr marL="236761" indent="-236761">
              <a:buFont typeface="Arial" panose="020B0604020202020204" pitchFamily="34" charset="0"/>
              <a:buChar char="•"/>
            </a:pPr>
            <a:r>
              <a:rPr lang="en-US" dirty="0"/>
              <a:t>Insist that gloves be worn when contact with blood, mucous membranes, other potentially infectious materials (OPIM), or non-intact skin is  anticipated, and when performing vascular access procedures, or when  handling contaminated items or surfaces.  Provide designated area or  container for PPE storage, washing, decontamination or disposal</a:t>
            </a:r>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060678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46731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590958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62420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236733">
              <a:spcAft>
                <a:spcPts val="2486"/>
              </a:spcAft>
            </a:pPr>
            <a:r>
              <a:rPr lang="en-US" dirty="0"/>
              <a:t>Good housekeeping is the simplest control for this hazard.</a:t>
            </a:r>
          </a:p>
          <a:p>
            <a:pPr marL="236733"/>
            <a:r>
              <a:rPr lang="en-US" b="1" dirty="0"/>
              <a:t>Limit the amount of combustible material in your work area</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86667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Employers often provide safety cans and fire</a:t>
            </a:r>
            <a:r>
              <a:rPr lang="en-US" baseline="0" dirty="0"/>
              <a:t> cabinets.  USE THEM.</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22673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Store cylinders containing oxidizers (such as oxygen or chlorine)</a:t>
            </a:r>
            <a:r>
              <a:rPr lang="en-US" baseline="0" dirty="0"/>
              <a:t> at least 20 feet from cylinders containing flammable gases (such as propane, acetylene or MAPP).</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26850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0344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NJ Fire Codes requires</a:t>
            </a:r>
          </a:p>
          <a:p>
            <a:pPr marL="177571" indent="-177571">
              <a:buFont typeface="Arial" pitchFamily="34" charset="0"/>
              <a:buChar char="•"/>
            </a:pPr>
            <a:r>
              <a:rPr lang="en-US" dirty="0"/>
              <a:t>Remove combustibles at least</a:t>
            </a:r>
            <a:r>
              <a:rPr lang="en-US" baseline="0" dirty="0"/>
              <a:t> 30 feet and </a:t>
            </a:r>
          </a:p>
          <a:p>
            <a:pPr marL="177571" indent="-177571">
              <a:buFont typeface="Arial" pitchFamily="34" charset="0"/>
              <a:buChar char="•"/>
            </a:pPr>
            <a:r>
              <a:rPr lang="en-US" baseline="0" dirty="0"/>
              <a:t>Cover remaining combustibles with flame-resistant tarps</a:t>
            </a:r>
          </a:p>
          <a:p>
            <a:pPr marL="177571" indent="-177571">
              <a:buFont typeface="Arial" pitchFamily="34" charset="0"/>
              <a:buChar char="•"/>
            </a:pPr>
            <a:r>
              <a:rPr lang="en-US" baseline="0" dirty="0"/>
              <a:t>If necessary, wet down </a:t>
            </a:r>
          </a:p>
          <a:p>
            <a:pPr marL="177571" indent="-177571">
              <a:buFont typeface="Arial" pitchFamily="34" charset="0"/>
              <a:buChar char="•"/>
            </a:pPr>
            <a:r>
              <a:rPr lang="en-US" baseline="0" dirty="0"/>
              <a:t>Have a minimum rated fire extinguisher and trained operator </a:t>
            </a:r>
          </a:p>
          <a:p>
            <a:pPr marL="177571" indent="-177571">
              <a:buFont typeface="Arial" pitchFamily="34" charset="0"/>
              <a:buChar char="•"/>
            </a:pPr>
            <a:r>
              <a:rPr lang="en-US" baseline="0" dirty="0"/>
              <a:t>Maintain a fire watch for at least 30 minutes after hot work is completed.</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8350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eaLnBrk="1" hangingPunct="1"/>
            <a:r>
              <a:rPr lang="en-US" b="1" u="sng" dirty="0"/>
              <a:t>Means of Egress</a:t>
            </a:r>
          </a:p>
          <a:p>
            <a:pPr eaLnBrk="1" hangingPunct="1">
              <a:buFontTx/>
              <a:buChar char="•"/>
            </a:pPr>
            <a:r>
              <a:rPr lang="en-US" dirty="0"/>
              <a:t>Picture: shows a fire exit blocked with storage, minimizing width of egress</a:t>
            </a:r>
          </a:p>
          <a:p>
            <a:pPr eaLnBrk="1" hangingPunct="1">
              <a:buFontTx/>
              <a:buChar char="•"/>
            </a:pPr>
            <a:r>
              <a:rPr lang="en-US" dirty="0"/>
              <a:t>These exit way components act to provide an acceptable level of occupant safety without any actions on their part</a:t>
            </a:r>
          </a:p>
          <a:p>
            <a:pPr lvl="1" eaLnBrk="1" hangingPunct="1">
              <a:buFontTx/>
              <a:buChar char="•"/>
            </a:pPr>
            <a:r>
              <a:rPr lang="en-US" dirty="0"/>
              <a:t>Maximum travel distance is established in the Life Safety Code, varies depending on several factors</a:t>
            </a:r>
          </a:p>
          <a:p>
            <a:pPr lvl="1" eaLnBrk="1" hangingPunct="1">
              <a:buFontTx/>
              <a:buChar char="•"/>
            </a:pPr>
            <a:r>
              <a:rPr lang="en-US" dirty="0"/>
              <a:t>Egress ways must be kept clear of combustibles and all obstructions which interfere with clear passage</a:t>
            </a:r>
          </a:p>
          <a:p>
            <a:pPr lvl="1" eaLnBrk="1" hangingPunct="1">
              <a:buFontTx/>
              <a:buChar char="•"/>
            </a:pPr>
            <a:r>
              <a:rPr lang="en-US" dirty="0"/>
              <a:t>Exit doors must not be locked or require a special key or knowledge to open.  Usually open out, though not always required under fire code.</a:t>
            </a:r>
          </a:p>
          <a:p>
            <a:pPr lvl="2" eaLnBrk="1" hangingPunct="1">
              <a:buFontTx/>
              <a:buChar char="•"/>
            </a:pPr>
            <a:r>
              <a:rPr lang="en-US" dirty="0"/>
              <a:t>Coconut Grove Supper Club was when we started requiring doors to open out.</a:t>
            </a:r>
          </a:p>
          <a:p>
            <a:pPr eaLnBrk="1" hangingPunct="1"/>
            <a:r>
              <a:rPr lang="en-US" b="1" u="sng" dirty="0"/>
              <a:t>Fire Doors, Ceiling Tiles, &amp; Compartmentalization</a:t>
            </a:r>
          </a:p>
          <a:p>
            <a:pPr eaLnBrk="1" hangingPunct="1">
              <a:buFontTx/>
              <a:buChar char="•"/>
            </a:pPr>
            <a:r>
              <a:rPr lang="en-US" dirty="0"/>
              <a:t>Fire doors, ceiling tiles, compartmentation all act to contain the fire and minimize the availability of additional fuel sources (the next room).  Sealing pipe chases and other holes also do this.  This provides a ‘fire rating’ to the room to contain the fire until FD arrives.  Fire codes require specific ratings depending on occupancy and other criteria.</a:t>
            </a:r>
          </a:p>
          <a:p>
            <a:pPr eaLnBrk="1" hangingPunct="1">
              <a:buFontTx/>
              <a:buChar char="•"/>
            </a:pPr>
            <a:r>
              <a:rPr lang="en-US" dirty="0"/>
              <a:t>If you have to make a hole in a wall, ceiling, floor, etc. make it as small as possible and seal with appropriate fire stopping material.  Otherwise you may compromise the ‘fire rating’ of the room.</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30682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A common misconception is that ALL</a:t>
            </a:r>
            <a:r>
              <a:rPr lang="en-US" baseline="0" dirty="0"/>
              <a:t> sprinkler heads operate at once.  Each sprinkler head opens one-at-a-time when that head reaches a specified temperature, usually 165</a:t>
            </a:r>
            <a:r>
              <a:rPr lang="en-US" baseline="0" dirty="0">
                <a:latin typeface="DYMO Symbols" panose="020B0604020202020204" pitchFamily="34" charset="0"/>
                <a:cs typeface="DYMO Symbols" panose="020B0604020202020204" pitchFamily="34" charset="0"/>
              </a:rPr>
              <a:t>°</a:t>
            </a:r>
            <a:r>
              <a:rPr lang="en-US" baseline="0" dirty="0"/>
              <a:t> F for most offices and areas.  Sprinklers are designed to wet and cool combustible materials around the incipient (small) fire so the fire can not spread to more fuels.  If the fire goes out, that is a plus.</a:t>
            </a:r>
          </a:p>
          <a:p>
            <a:endParaRPr lang="en-US" baseline="0" dirty="0"/>
          </a:p>
          <a:p>
            <a:r>
              <a:rPr lang="en-US" baseline="0" dirty="0"/>
              <a:t>It is important not to prevent the water spray pattern from the sprinkler head from reaching all areas around the fire.  Such as hanging something from the sprinkler pipe or head or deflector.  Or putting storage too close to the head so the water spray pattern cannot develop.</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88424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Extinguishers are located so that</a:t>
            </a:r>
            <a:r>
              <a:rPr lang="en-US" baseline="0" dirty="0"/>
              <a:t> they are highly visible, usually by exit doors.  Extinguishers are ‘just there’.  How many times have you walked past a fire extinguisher, without even noticing it?  And then there is a fire!  Will you, in a highly charged emotional state, remember where it was?  Two things:</a:t>
            </a:r>
          </a:p>
          <a:p>
            <a:pPr marL="236761" indent="-236761">
              <a:buFont typeface="+mj-lt"/>
              <a:buAutoNum type="arabicPeriod"/>
            </a:pPr>
            <a:r>
              <a:rPr lang="en-US" baseline="0" dirty="0"/>
              <a:t>Do not block it from access or vision.  </a:t>
            </a:r>
          </a:p>
          <a:p>
            <a:pPr marL="236761" indent="-236761">
              <a:buFont typeface="+mj-lt"/>
              <a:buAutoNum type="arabicPeriod"/>
            </a:pPr>
            <a:r>
              <a:rPr lang="en-US" baseline="0" dirty="0"/>
              <a:t>Do use the extinguisher as a door stop.  It’s convenient and reliable, I know.  Extinguishers are by exit doors so that IF YOU DECIDE TO USE IT, the exit door is at your back by default.  And that door is there to keep smoke and heat out of the stairwell.  Now you have created another obstacle for you and your co-workers to safe escape.  An open door in the stairwell can create a ‘Chimney Effect’, drawing smoke and fire throughout upper floors quicker.</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15535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One of PEOSH’s most commonly cited deficiencies</a:t>
            </a:r>
            <a:r>
              <a:rPr lang="en-US" baseline="0" dirty="0"/>
              <a:t> is NOT conducting monthly inspections of fire extinguishers.  </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40584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No requirement</a:t>
            </a:r>
            <a:r>
              <a:rPr lang="en-US" baseline="0" dirty="0"/>
              <a:t> that employees must use a fire extinguisher</a:t>
            </a:r>
          </a:p>
          <a:p>
            <a:r>
              <a:rPr lang="en-US" baseline="0" dirty="0"/>
              <a:t>Most important thing is employee safety</a:t>
            </a:r>
          </a:p>
          <a:p>
            <a:r>
              <a:rPr lang="en-US" baseline="0" dirty="0"/>
              <a:t>Employer must write a plan to determine if employees will be permitted to use a fire extinguisher, if not all employees must evacuate immediately </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7663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b="1" i="1" dirty="0" err="1"/>
              <a:t>inimum</a:t>
            </a:r>
            <a:r>
              <a:rPr lang="en-US" b="1" i="1" dirty="0"/>
              <a:t> elements of an emergency action plan.</a:t>
            </a:r>
            <a:r>
              <a:rPr lang="en-US" dirty="0"/>
              <a:t> An emergency action plan must include at a minimum:</a:t>
            </a:r>
            <a:r>
              <a:rPr lang="en-US" sz="1200" b="1" i="0" kern="1200" dirty="0">
                <a:solidFill>
                  <a:schemeClr val="tx1"/>
                </a:solidFill>
                <a:effectLst/>
                <a:latin typeface="Arial" charset="0"/>
                <a:ea typeface="+mn-ea"/>
                <a:cs typeface="+mn-cs"/>
              </a:rPr>
              <a:t>1910.38(c)(1)</a:t>
            </a:r>
            <a:r>
              <a:rPr lang="en-US" dirty="0"/>
              <a:t>Procedures for reporting a fire or other emergency;</a:t>
            </a:r>
            <a:r>
              <a:rPr lang="en-US" sz="1200" b="1" i="1" kern="1200" dirty="0">
                <a:solidFill>
                  <a:schemeClr val="tx1"/>
                </a:solidFill>
                <a:effectLst/>
                <a:latin typeface="Arial" charset="0"/>
                <a:ea typeface="+mn-ea"/>
                <a:cs typeface="+mn-cs"/>
              </a:rPr>
              <a:t>..1910.38 (c)(2)</a:t>
            </a:r>
            <a:br>
              <a:rPr lang="en-US" dirty="0"/>
            </a:br>
            <a:br>
              <a:rPr lang="en-US" dirty="0"/>
            </a:br>
            <a:r>
              <a:rPr lang="en-US" sz="1200" b="1" i="0" kern="1200" dirty="0">
                <a:solidFill>
                  <a:schemeClr val="tx1"/>
                </a:solidFill>
                <a:effectLst/>
                <a:latin typeface="Arial" charset="0"/>
                <a:ea typeface="+mn-ea"/>
                <a:cs typeface="+mn-cs"/>
              </a:rPr>
              <a:t>1910.38(c)(2)</a:t>
            </a:r>
            <a:r>
              <a:rPr lang="en-US" dirty="0"/>
              <a:t>Procedures for emergency evacuation, including type of evacuation and exit route assignments;</a:t>
            </a:r>
            <a:r>
              <a:rPr lang="en-US" sz="1200" b="1" i="0" u="none" strike="noStrike" kern="1200" dirty="0">
                <a:solidFill>
                  <a:schemeClr val="tx1"/>
                </a:solidFill>
                <a:effectLst/>
                <a:latin typeface="Arial" charset="0"/>
                <a:ea typeface="+mn-ea"/>
                <a:cs typeface="+mn-cs"/>
                <a:hlinkClick r:id="rId3"/>
              </a:rPr>
              <a:t>1910.38(c)(3)</a:t>
            </a:r>
            <a:r>
              <a:rPr lang="en-US" dirty="0"/>
              <a:t>Procedures to be followed by employees who remain to operate critical plant operations before they evacuate;</a:t>
            </a:r>
            <a:r>
              <a:rPr lang="en-US" sz="1200" b="1" i="0" kern="1200" dirty="0">
                <a:solidFill>
                  <a:schemeClr val="tx1"/>
                </a:solidFill>
                <a:effectLst/>
                <a:latin typeface="Arial" charset="0"/>
                <a:ea typeface="+mn-ea"/>
                <a:cs typeface="+mn-cs"/>
              </a:rPr>
              <a:t>1910.38(c)(4)</a:t>
            </a:r>
            <a:r>
              <a:rPr lang="en-US" dirty="0"/>
              <a:t>Procedures to account for all employees after evacuation;</a:t>
            </a:r>
            <a:r>
              <a:rPr lang="en-US" sz="1200" b="1" i="0" kern="1200" dirty="0">
                <a:solidFill>
                  <a:schemeClr val="tx1"/>
                </a:solidFill>
                <a:effectLst/>
                <a:latin typeface="Arial" charset="0"/>
                <a:ea typeface="+mn-ea"/>
                <a:cs typeface="+mn-cs"/>
              </a:rPr>
              <a:t>1910.38(c)(5)</a:t>
            </a:r>
            <a:r>
              <a:rPr lang="en-US" dirty="0"/>
              <a:t>Procedures to be followed by employees performing rescue or medical duties; and</a:t>
            </a:r>
            <a:r>
              <a:rPr lang="en-US" sz="1200" b="1" i="0" kern="1200" dirty="0">
                <a:solidFill>
                  <a:schemeClr val="tx1"/>
                </a:solidFill>
                <a:effectLst/>
                <a:latin typeface="Arial" charset="0"/>
                <a:ea typeface="+mn-ea"/>
                <a:cs typeface="+mn-cs"/>
              </a:rPr>
              <a:t>1910.38(c)(6)</a:t>
            </a:r>
            <a:r>
              <a:rPr lang="en-US" dirty="0"/>
              <a:t>The name or job title of every employee who may be contacted by employees who need more information about the plan or an explanation of their duties under the plan</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051330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b="1" i="1" dirty="0"/>
              <a:t>Minimum elements of a fire prevention plan.</a:t>
            </a:r>
            <a:r>
              <a:rPr lang="en-US" dirty="0"/>
              <a:t> A fire prevention plan must include:</a:t>
            </a:r>
          </a:p>
          <a:p>
            <a:r>
              <a:rPr lang="en-US" sz="1200" b="1" i="0" kern="1200" dirty="0">
                <a:solidFill>
                  <a:schemeClr val="tx1"/>
                </a:solidFill>
                <a:effectLst/>
                <a:latin typeface="Arial" charset="0"/>
                <a:ea typeface="+mn-ea"/>
                <a:cs typeface="+mn-cs"/>
              </a:rPr>
              <a:t>1910.39(c)(1)</a:t>
            </a:r>
            <a:r>
              <a:rPr lang="en-US" dirty="0"/>
              <a:t>A list of all major fire hazards, proper handling and storage procedures for hazardous materials, potential ignition sources and their control, and the type of fire protection equipment necessary to control each major hazard;</a:t>
            </a:r>
          </a:p>
          <a:p>
            <a:r>
              <a:rPr lang="en-US" sz="1200" b="1" i="0" kern="1200" dirty="0">
                <a:solidFill>
                  <a:schemeClr val="tx1"/>
                </a:solidFill>
                <a:effectLst/>
                <a:latin typeface="Arial" charset="0"/>
                <a:ea typeface="+mn-ea"/>
                <a:cs typeface="+mn-cs"/>
              </a:rPr>
              <a:t>1910.39(c)(2)</a:t>
            </a:r>
            <a:r>
              <a:rPr lang="en-US" dirty="0"/>
              <a:t>Procedures to control accumulations of flammable and combustible waste materials;</a:t>
            </a:r>
          </a:p>
          <a:p>
            <a:r>
              <a:rPr lang="en-US" sz="1200" b="1" i="0" kern="1200" dirty="0">
                <a:solidFill>
                  <a:schemeClr val="tx1"/>
                </a:solidFill>
                <a:effectLst/>
                <a:latin typeface="Arial" charset="0"/>
                <a:ea typeface="+mn-ea"/>
                <a:cs typeface="+mn-cs"/>
              </a:rPr>
              <a:t>1910.39(c)(3)</a:t>
            </a:r>
            <a:r>
              <a:rPr lang="en-US" dirty="0"/>
              <a:t>Procedures for regular maintenance of safeguards installed on heat-producing equipment to prevent the accidental ignition of combustible materials;</a:t>
            </a:r>
          </a:p>
          <a:p>
            <a:r>
              <a:rPr lang="en-US" sz="1200" b="1" i="0" kern="1200" dirty="0">
                <a:solidFill>
                  <a:schemeClr val="tx1"/>
                </a:solidFill>
                <a:effectLst/>
                <a:latin typeface="Arial" charset="0"/>
                <a:ea typeface="+mn-ea"/>
                <a:cs typeface="+mn-cs"/>
              </a:rPr>
              <a:t>1910.39(c)(4)</a:t>
            </a:r>
            <a:r>
              <a:rPr lang="en-US" dirty="0"/>
              <a:t>The name or job title of employees responsible for maintaining equipment to prevent or control sources of ignition or fires; and</a:t>
            </a:r>
          </a:p>
          <a:p>
            <a:r>
              <a:rPr lang="en-US" sz="1200" b="1" i="0" kern="1200" dirty="0">
                <a:solidFill>
                  <a:schemeClr val="tx1"/>
                </a:solidFill>
                <a:effectLst/>
                <a:latin typeface="Arial" charset="0"/>
                <a:ea typeface="+mn-ea"/>
                <a:cs typeface="+mn-cs"/>
              </a:rPr>
              <a:t>1910.39(c)(5)</a:t>
            </a:r>
            <a:r>
              <a:rPr lang="en-US" dirty="0"/>
              <a:t>The name or job title of employees responsible for the control of fuel source hazards.</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6503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Do not block egress (exit)</a:t>
            </a:r>
            <a:r>
              <a:rPr lang="en-US" baseline="0" dirty="0"/>
              <a:t> doors</a:t>
            </a:r>
          </a:p>
          <a:p>
            <a:endParaRPr lang="en-US" baseline="0" dirty="0"/>
          </a:p>
          <a:p>
            <a:r>
              <a:rPr lang="en-US" baseline="0" dirty="0"/>
              <a:t>It is important to practice evacuations.  Reading a plan, years before an emergency, will not provide the necessary learning for employees to react according to your plan.  Why do you think schools hold evacuation drills every month?  So teachers, administrators, and students truly learn what to do in event of a fire.  Image if teachers just said to their students every month, “ in event of a fire, go out this door, go down 5 doors, turn right . . . “  Do you think students would get it right?</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99711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41226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386378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You DID</a:t>
            </a:r>
            <a:r>
              <a:rPr lang="en-US" baseline="0" dirty="0"/>
              <a:t> read the Owner’s Manual, didn’t you?</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61828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These are many different forms to help identify where hazards exist.  This is one of the forms used by JA Montgomery.  </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712619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Employers must conduct a Hazard Assessment. This must be documented. Employees must be made aware of the requirements.  Page 2</a:t>
            </a:r>
            <a:r>
              <a:rPr lang="en-US" baseline="0" dirty="0"/>
              <a:t> (or back) of the certificate provides the necessary documentation.</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513672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u="sng" dirty="0"/>
              <a:t>From</a:t>
            </a:r>
            <a:r>
              <a:rPr lang="en-US" u="sng" baseline="0" dirty="0"/>
              <a:t> Federal Register November 15, 2007</a:t>
            </a:r>
          </a:p>
          <a:p>
            <a:endParaRPr lang="en-US" baseline="0" dirty="0"/>
          </a:p>
          <a:p>
            <a:r>
              <a:rPr lang="en-US" baseline="0" dirty="0"/>
              <a:t>Employers are responsible for paying for the minimum level of PPE required by OSHA standards.</a:t>
            </a:r>
          </a:p>
          <a:p>
            <a:r>
              <a:rPr lang="en-US" baseline="0" dirty="0"/>
              <a:t>If an employer decides to use upgraded PPE , the employer must pay for that PPE.</a:t>
            </a:r>
          </a:p>
          <a:p>
            <a:r>
              <a:rPr lang="en-US" baseline="0" dirty="0"/>
              <a:t>If an employer provides PPE at no cost and an employee asks and is permitted to use a different PPE, the employer is not required to pay for the item.</a:t>
            </a:r>
          </a:p>
          <a:p>
            <a:endParaRPr lang="en-US" baseline="0" dirty="0"/>
          </a:p>
          <a:p>
            <a:r>
              <a:rPr lang="en-US" baseline="0" dirty="0"/>
              <a:t>Exceptions:</a:t>
            </a:r>
          </a:p>
          <a:p>
            <a:pPr>
              <a:buFont typeface="Arial" pitchFamily="34" charset="0"/>
              <a:buChar char="•"/>
            </a:pPr>
            <a:r>
              <a:rPr lang="en-US" baseline="0" dirty="0"/>
              <a:t>Employers are not required to pay for non-specialty protective toed footwear and non-specialty prescription safety eyewear so long as the employee is allowed to wear these items off the job.  Also, protective-toed boots are not the responsibility of the employer if metatarsal guards are provided by the employer.</a:t>
            </a:r>
          </a:p>
          <a:p>
            <a:pPr>
              <a:buFont typeface="Arial" pitchFamily="34" charset="0"/>
              <a:buChar char="•"/>
            </a:pPr>
            <a:r>
              <a:rPr lang="en-US" baseline="0" dirty="0"/>
              <a:t> At times, long sleeves or pants and similar everyday clothing could serve as PPE.  Similarly, employers are not required to pay for everyday jackets, gloves, etc.  Except if the workplace presents unusually severe environmental hazard such as walk-in freezers, the exception does not apply.</a:t>
            </a:r>
          </a:p>
          <a:p>
            <a:pPr>
              <a:buFont typeface="Arial" pitchFamily="34" charset="0"/>
              <a:buChar char="•"/>
            </a:pPr>
            <a:r>
              <a:rPr lang="en-US" baseline="0" dirty="0"/>
              <a:t> Employers must pay to replace PPE, except they are NOT responsible in limited circumstance in which an employee has lost or intentionally damaged the PPE.  IN such cases, the employer may require the worker to pay the replacement cost.</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748485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Discussion Point:</a:t>
            </a:r>
          </a:p>
          <a:p>
            <a:r>
              <a:rPr lang="en-US" dirty="0"/>
              <a:t>OSHA General Industry</a:t>
            </a:r>
            <a:r>
              <a:rPr lang="en-US" baseline="0" dirty="0"/>
              <a:t> only gives these general requirements.  Employers must apply them to THEIR job tasks.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3893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xfrm>
            <a:off x="457200" y="720725"/>
            <a:ext cx="6400800" cy="3600450"/>
          </a:xfrm>
          <a:ln/>
        </p:spPr>
      </p:sp>
      <p:sp>
        <p:nvSpPr>
          <p:cNvPr id="93187" name="Notes Placeholder 2"/>
          <p:cNvSpPr>
            <a:spLocks noGrp="1"/>
          </p:cNvSpPr>
          <p:nvPr>
            <p:ph type="body" idx="1"/>
          </p:nvPr>
        </p:nvSpPr>
        <p:spPr>
          <a:noFill/>
          <a:ln/>
        </p:spPr>
        <p:txBody>
          <a:bodyPr/>
          <a:lstStyle/>
          <a:p>
            <a:r>
              <a:rPr lang="en-US" dirty="0"/>
              <a:t>29 CFR 1910.133(a)(1) &amp; (2)</a:t>
            </a:r>
          </a:p>
          <a:p>
            <a:endParaRPr lang="en-US" dirty="0"/>
          </a:p>
          <a:p>
            <a:r>
              <a:rPr lang="en-US" dirty="0"/>
              <a:t>Discussion Point:</a:t>
            </a:r>
          </a:p>
          <a:p>
            <a:r>
              <a:rPr lang="en-US" dirty="0"/>
              <a:t>Again, here the guidelines</a:t>
            </a:r>
            <a:r>
              <a:rPr lang="en-US" baseline="0" dirty="0"/>
              <a:t> from OSHA for when glasses are required.  What jobs do you do that require glasses?</a:t>
            </a:r>
          </a:p>
          <a:p>
            <a:endParaRPr lang="en-US" dirty="0"/>
          </a:p>
          <a:p>
            <a:endParaRPr lang="en-US" dirty="0"/>
          </a:p>
          <a:p>
            <a:r>
              <a:rPr lang="en-US" dirty="0"/>
              <a:t>2</a:t>
            </a:r>
            <a:r>
              <a:rPr lang="en-US" baseline="30000" dirty="0"/>
              <a:t>nd</a:t>
            </a:r>
            <a:r>
              <a:rPr lang="en-US" dirty="0"/>
              <a:t> Click Discussion Point:</a:t>
            </a:r>
          </a:p>
          <a:p>
            <a:r>
              <a:rPr lang="en-US" dirty="0"/>
              <a:t>Remind every these are the MINIMUM standards, as written by lawyers.  Do you want to trust your eyesight and your family well-being to minimum standards?  Is wearing glasses more often a good idea?</a:t>
            </a:r>
          </a:p>
        </p:txBody>
      </p:sp>
      <p:sp>
        <p:nvSpPr>
          <p:cNvPr id="93188" name="Slide Number Placeholder 3"/>
          <p:cNvSpPr>
            <a:spLocks noGrp="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78DE2F-A3E6-419E-BE9E-E342D408998F}"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289044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418571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In discussing hearing protection, employees must be aware of two levels of noise</a:t>
            </a:r>
          </a:p>
          <a:p>
            <a:endParaRPr lang="en-US" dirty="0"/>
          </a:p>
          <a:p>
            <a:r>
              <a:rPr lang="en-US" dirty="0"/>
              <a:t>OSHA has established an ACTION LEVEL for noise hazards at 85 dBA on a Time Weighted Average (TWA).  At this noise exposure, workers must be protected from occupational noise.  This includes being enrolled in a Hearing Conservation Program and requires annual training that goes beyond the scope of this program.  There is a separate MSI Hearing Conservation class for those employees.</a:t>
            </a:r>
          </a:p>
          <a:p>
            <a:endParaRPr lang="en-US" dirty="0"/>
          </a:p>
          <a:p>
            <a:r>
              <a:rPr lang="en-US" dirty="0"/>
              <a:t>Whether workers are part of a Hearing Conservation Program or not, they must be protected from noise above 90 dBA.  Hearing PPE is often the control measure of choice.  Training is still needed, but not</a:t>
            </a:r>
            <a:r>
              <a:rPr lang="en-US" baseline="0" dirty="0"/>
              <a:t> to the same level as under the HCP.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16979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952895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MUC = Maximum Use Concentration = the maximum atmospheric concentration of a hazardous substance from which an employee can be expected to be protected when wearing a respirator, and is determined by the assigned protection factor of the respirator or class of respirators and the exposure limit of the hazardous substance. The MUC can be determined mathematically by multiplying the assigned protection factor specified for a respirator by the required OSHA permissible exposure limit, short-term exposure limit, or ceiling limit. When no OSHA exposure limit is available for a hazardous substance, an employer must determine an MUC on the basis of relevant available information and informed professional judgment.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71666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Employers who permit voluntary use of respirators</a:t>
            </a:r>
            <a:r>
              <a:rPr lang="en-US" baseline="0" dirty="0"/>
              <a:t> must still have a written RPP, though limited.  RPP should include </a:t>
            </a:r>
          </a:p>
          <a:p>
            <a:pPr>
              <a:buFont typeface="Arial" pitchFamily="34" charset="0"/>
              <a:buChar char="•"/>
            </a:pPr>
            <a:r>
              <a:rPr lang="en-US" baseline="0" dirty="0"/>
              <a:t> ensuring the worker understands the physiological strains of using a respirator and is medically cleared to wear a respirator.  The employer is NOT required to provide medical evaluations, but should get a note from personal physician.</a:t>
            </a:r>
          </a:p>
          <a:p>
            <a:pPr>
              <a:buFont typeface="Arial" pitchFamily="34" charset="0"/>
              <a:buChar char="•"/>
            </a:pPr>
            <a:r>
              <a:rPr lang="en-US" baseline="0" dirty="0"/>
              <a:t> give guidance on proper cleaning, storage, and maintenance on the permitted respirator so that the respirator does not become a hazard due to dirtiness, contamination, over-use, etc.</a:t>
            </a:r>
          </a:p>
          <a:p>
            <a:pPr>
              <a:buFont typeface="Arial" pitchFamily="34" charset="0"/>
              <a:buChar char="•"/>
            </a:pPr>
            <a:r>
              <a:rPr lang="en-US" baseline="0" dirty="0"/>
              <a:t> Most Importantly – make sure the employee truly knows the limitations of the permitted respirator.  Using the wrong filter or using in a IDLH atmosphere can kill the worker if they make a mistake.</a:t>
            </a:r>
          </a:p>
          <a:p>
            <a:pPr>
              <a:buFont typeface="Arial" pitchFamily="34" charset="0"/>
              <a:buChar char="•"/>
            </a:pPr>
            <a:endParaRPr lang="en-US" baseline="0" dirty="0"/>
          </a:p>
          <a:p>
            <a:pPr>
              <a:buFont typeface="Arial" pitchFamily="34" charset="0"/>
              <a:buNone/>
            </a:pPr>
            <a:r>
              <a:rPr lang="en-US" baseline="0" dirty="0"/>
              <a:t>OSHA provides an exception to the written RPP rule if the employer only allows dust masks on a voluntary use.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777552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Manual of Uniform Traffic Control Devices</a:t>
            </a:r>
            <a:r>
              <a:rPr lang="en-US" baseline="0" dirty="0"/>
              <a:t> 2009 edition is the law in New Jersey effective January 2010</a:t>
            </a:r>
          </a:p>
          <a:p>
            <a:endParaRPr lang="en-US" baseline="0" dirty="0"/>
          </a:p>
          <a:p>
            <a:r>
              <a:rPr lang="en-US" baseline="0" dirty="0"/>
              <a:t>Chapter 6D.03 is relevant section.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7395367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127DCEC-8000-4572-AC60-25E26DA8473C}"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9331" name="Rectangle 2"/>
          <p:cNvSpPr>
            <a:spLocks noGrp="1" noRot="1" noChangeAspect="1" noChangeArrowheads="1" noTextEdit="1"/>
          </p:cNvSpPr>
          <p:nvPr>
            <p:ph type="sldImg"/>
          </p:nvPr>
        </p:nvSpPr>
        <p:spPr>
          <a:xfrm>
            <a:off x="457200" y="720725"/>
            <a:ext cx="6400800" cy="3600450"/>
          </a:xfrm>
          <a:ln/>
        </p:spPr>
      </p:sp>
      <p:sp>
        <p:nvSpPr>
          <p:cNvPr id="9933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3867068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The logging Chapter applies to</a:t>
            </a:r>
            <a:r>
              <a:rPr lang="en-US" baseline="0" dirty="0"/>
              <a:t> municipal operations.</a:t>
            </a:r>
          </a:p>
          <a:p>
            <a:endParaRPr lang="en-US" baseline="0" dirty="0"/>
          </a:p>
          <a:p>
            <a:r>
              <a:rPr lang="en-US" baseline="0" dirty="0"/>
              <a:t>Bottom line – unless the chainsaw operator is in a bucket truck (the bucket is the protection), or if a climber determines chaps create a bigger hazard than the chainsaw, </a:t>
            </a:r>
            <a:r>
              <a:rPr lang="en-US" b="1" baseline="0" dirty="0"/>
              <a:t>chaps are needed</a:t>
            </a:r>
            <a:r>
              <a:rPr lang="en-US" baseline="0" dirty="0"/>
              <a:t>.</a:t>
            </a:r>
          </a:p>
          <a:p>
            <a:endParaRPr lang="en-US" baseline="0" dirty="0"/>
          </a:p>
          <a:p>
            <a:r>
              <a:rPr lang="en-US" baseline="0" dirty="0"/>
              <a:t>Choosing material is important.  Riding chaps are not acceptable.  Must be chainsaw chaps of ballistic nylon or Kevlar.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07084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A consultant asked bulk waste</a:t>
            </a:r>
            <a:r>
              <a:rPr lang="en-US" baseline="0" dirty="0"/>
              <a:t> collectors to show them their shoes’ soles to check their condition.  The crew had experienced a couple of injuries over the recent past history.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233782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231469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b="1" dirty="0">
                <a:hlinkClick r:id="rId3" action="ppaction://hlinkfile"/>
              </a:rPr>
              <a:t>1910.132(a)</a:t>
            </a:r>
            <a:r>
              <a:rPr lang="en-US" dirty="0"/>
              <a:t> Application. Protective equipment, including personal protective equipment for eyes, face, head, and extremities, protective clothing, respiratory devices, and protective shields and barriers, shall be provided, used, and maintained in a sanitary and reliable condition wherever it is necessary by reason of hazards of processes or environment, chemical hazards, radiological hazards, or mechanical irritants encountered in a manner capable of causing injury or impairment in the function of any part of the body through absorption, inhalation or physical contact.</a:t>
            </a:r>
            <a:r>
              <a:rPr lang="en-US" b="1" dirty="0"/>
              <a:t>1910.132(b)</a:t>
            </a:r>
            <a:r>
              <a:rPr lang="en-US" dirty="0"/>
              <a:t> Employee-owned equipment. Where employees provide their own protective equipment, the employer shall be responsible to assure its adequacy, including proper maintenance, and sanitation of such equipment.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648401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normAutofit/>
          </a:bodyPr>
          <a:lstStyle/>
          <a:p>
            <a:r>
              <a:rPr lang="en-US" dirty="0"/>
              <a:t>Left side pictures:</a:t>
            </a:r>
            <a:r>
              <a:rPr lang="en-US" baseline="0" dirty="0"/>
              <a:t> worn and ripped gloves</a:t>
            </a:r>
          </a:p>
          <a:p>
            <a:r>
              <a:rPr lang="en-US" baseline="0" dirty="0"/>
              <a:t>Right side pictures: worn toes and soles of work boots</a:t>
            </a:r>
          </a:p>
          <a:p>
            <a:r>
              <a:rPr lang="en-US" baseline="0" dirty="0"/>
              <a:t>Center picture: badly soiled hi-vis vest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FE23BD-1BDA-4A4D-9941-93CC4D59E59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569032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The</a:t>
            </a:r>
            <a:r>
              <a:rPr lang="en-US" baseline="0" dirty="0"/>
              <a:t> very</a:t>
            </a:r>
            <a:r>
              <a:rPr lang="en-US" dirty="0"/>
              <a:t> small asbestos fibers become easily airborne</a:t>
            </a:r>
            <a:r>
              <a:rPr lang="en-US" baseline="0" dirty="0"/>
              <a:t> and stay airborne for extended periods.  The fibers can be inhaled and reach the deepest parts of the lungs.</a:t>
            </a: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38975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b="0" dirty="0"/>
              <a:t>Certain materials must be </a:t>
            </a:r>
            <a:r>
              <a:rPr lang="en-US" b="1" dirty="0"/>
              <a:t>PRESUMED to contain asbestos</a:t>
            </a:r>
            <a:r>
              <a:rPr lang="en-US" b="0" dirty="0"/>
              <a:t>, until material analyzed and</a:t>
            </a:r>
            <a:r>
              <a:rPr lang="en-US" b="0" baseline="0" dirty="0"/>
              <a:t> s</a:t>
            </a:r>
            <a:r>
              <a:rPr lang="en-US" b="0" dirty="0"/>
              <a:t>hown </a:t>
            </a:r>
            <a:r>
              <a:rPr lang="en-US" b="1" u="sng" dirty="0"/>
              <a:t>NOT</a:t>
            </a:r>
            <a:r>
              <a:rPr lang="en-US" b="1" baseline="0" dirty="0"/>
              <a:t> to contain asbestos </a:t>
            </a:r>
            <a:r>
              <a:rPr lang="en-US" b="0" baseline="0" dirty="0"/>
              <a:t>fire</a:t>
            </a:r>
            <a:endParaRPr lang="en-US" b="1"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30008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Arial" charset="0"/>
                <a:ea typeface="+mn-ea"/>
                <a:cs typeface="+mn-cs"/>
                <a:hlinkClick r:id="rId3"/>
              </a:rPr>
              <a:t>1910.1001(j)(7)(iv)</a:t>
            </a:r>
            <a:r>
              <a:rPr lang="en-US" sz="1200" b="0" i="0" kern="1200" dirty="0">
                <a:solidFill>
                  <a:schemeClr val="tx1"/>
                </a:solidFill>
                <a:effectLst/>
                <a:latin typeface="Arial" charset="0"/>
                <a:ea typeface="+mn-ea"/>
                <a:cs typeface="+mn-cs"/>
              </a:rPr>
              <a:t>The employer shall also provide, at no cost to employees who perform housekeeping operations in an area which contains ACM or PACM, an asbestos awareness training course, which shall at a minimum contain the following elements: health effects of asbestos, locations of ACM and PACM in the building/facility, recognition of ACM and PACM damage and deterioration, requirements in this standard relating to housekeeping, and proper response to fiber release episodes, to all employees who perform housekeeping work in areas where ACM and/or PACM is present. Each such employee shall be so trained at least once a year.</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723168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rules and regulations for working with asbestos,</a:t>
            </a:r>
            <a:r>
              <a:rPr lang="en-US" baseline="0" dirty="0"/>
              <a:t> asbestos containing materials, or potentially asbestos containing materials are complex.  Before beginning ANY WORK that may disturb asbestos containing materials, contact a qualified or certified technician for guidance.</a:t>
            </a:r>
          </a:p>
          <a:p>
            <a:endParaRPr lang="en-US" baseline="0" dirty="0"/>
          </a:p>
          <a:p>
            <a:r>
              <a:rPr lang="en-US" baseline="0" dirty="0"/>
              <a:t>Any asbestos abatement work MUST be performed by a qualified vendor.  </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511091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baseline="0" dirty="0"/>
              <a:t>Obviously, most PW (Road Dept.), Facilities (Buildings &amp; Grounds) and Utility workers do at least some of these tasks.  So this section is for YOU.</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623869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a:defRPr/>
            </a:pPr>
            <a:r>
              <a:rPr lang="en-US" dirty="0"/>
              <a:t>Large dust particles are mostly trapped by nose hair, mucous in nasal cavity and throat,</a:t>
            </a:r>
            <a:r>
              <a:rPr lang="en-US" baseline="0" dirty="0"/>
              <a:t> and .  It’s the tiny particles that get past the body’s defenses and get lodged in the tissues of the lung.</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052795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There are 3 types of Silicosis:</a:t>
            </a:r>
          </a:p>
          <a:p>
            <a:pPr marL="181203" indent="-181203">
              <a:buFont typeface="Arial" pitchFamily="34" charset="0"/>
              <a:buChar char="•"/>
            </a:pPr>
            <a:r>
              <a:rPr lang="en-US" dirty="0"/>
              <a:t>Chronic silicosis,</a:t>
            </a:r>
            <a:r>
              <a:rPr lang="en-US" baseline="0" dirty="0"/>
              <a:t> the most common type, usually occurs after 10 or more years of exposure to crystalline silica at low levels</a:t>
            </a:r>
          </a:p>
          <a:p>
            <a:pPr marL="181203" indent="-181203">
              <a:buFont typeface="Arial" pitchFamily="34" charset="0"/>
              <a:buChar char="•"/>
            </a:pPr>
            <a:r>
              <a:rPr lang="en-US" baseline="0" dirty="0"/>
              <a:t>Accelerated silicosis occurs 5 – 10 of exposure to higher levels of crystalline silica</a:t>
            </a:r>
          </a:p>
          <a:p>
            <a:pPr marL="181203" indent="-181203">
              <a:buFont typeface="Arial" pitchFamily="34" charset="0"/>
              <a:buChar char="•"/>
            </a:pPr>
            <a:r>
              <a:rPr lang="en-US" baseline="0" dirty="0"/>
              <a:t>Acute silicosis can occur after only week or months of exposure to very high levels of crystalline silica.  It can progress rapidly and can be fatal within months</a:t>
            </a:r>
            <a:endParaRPr lang="en-US" dirty="0"/>
          </a:p>
          <a:p>
            <a:endParaRPr lang="en-US" dirty="0"/>
          </a:p>
          <a:p>
            <a:endParaRPr lang="en-US" dirty="0"/>
          </a:p>
          <a:p>
            <a:r>
              <a:rPr lang="en-US" dirty="0"/>
              <a:t>Crystalline</a:t>
            </a:r>
            <a:r>
              <a:rPr lang="en-US" baseline="0" dirty="0"/>
              <a:t> silica is classified by OSHA as a human lung carcinogen.</a:t>
            </a:r>
          </a:p>
          <a:p>
            <a:endParaRPr lang="en-US" baseline="0" dirty="0"/>
          </a:p>
          <a:p>
            <a:r>
              <a:rPr lang="en-US" baseline="0" dirty="0"/>
              <a:t>Over-exposure can also cause SILICOSIS – Silicosis is the scarring of lung tissue, thus reducing the lung’s ability to take in oxygen.  It is irreversible and there is no cure.  It can be debilitating, lead to lung infections such as tuberculosis, and even death.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6AFE935-B5ED-41D6-910D-025C516DCACD}"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7815433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Substituting a safer material</a:t>
            </a:r>
            <a:r>
              <a:rPr lang="en-US" baseline="0" dirty="0"/>
              <a:t> is the most-preferred control measure under OSHA’s Hierarchy of Controls.  Using a silica-free compound should be routine.  Specify this on purchase orders and contracts with vendors.  Verify by checking MSDS sheets and not manufacturer or vendor claims.</a:t>
            </a:r>
          </a:p>
          <a:p>
            <a:pPr marL="187697" indent="-187697">
              <a:buFont typeface="Arial" pitchFamily="34" charset="0"/>
              <a:buChar char="•"/>
            </a:pPr>
            <a:r>
              <a:rPr lang="en-US" baseline="0" dirty="0"/>
              <a:t>If a silica-free compound is not possible, at least choose a compound that contains the minimum silica content.</a:t>
            </a:r>
          </a:p>
          <a:p>
            <a:endParaRPr lang="en-US" baseline="0" dirty="0"/>
          </a:p>
          <a:p>
            <a:r>
              <a:rPr lang="en-US" baseline="0" dirty="0"/>
              <a:t>Using a wet sponge to smooth joint compound is another best practice.  </a:t>
            </a:r>
          </a:p>
          <a:p>
            <a:pPr marL="187697" indent="-187697">
              <a:buFont typeface="Arial" pitchFamily="34" charset="0"/>
              <a:buChar char="•"/>
            </a:pPr>
            <a:r>
              <a:rPr lang="en-US" baseline="0" dirty="0"/>
              <a:t>Be sure to rinse the sponge often so as not to smear dust that will later become airborne.  </a:t>
            </a:r>
          </a:p>
          <a:p>
            <a:pPr marL="187697" indent="-187697">
              <a:buFont typeface="Arial" pitchFamily="34" charset="0"/>
              <a:buChar char="•"/>
            </a:pPr>
            <a:r>
              <a:rPr lang="en-US" baseline="0" dirty="0"/>
              <a:t>Use the least amount of strokes. </a:t>
            </a:r>
          </a:p>
          <a:p>
            <a:pPr marL="187697" indent="-187697">
              <a:buFont typeface="Arial" pitchFamily="34" charset="0"/>
              <a:buChar char="•"/>
            </a:pPr>
            <a:r>
              <a:rPr lang="en-US" baseline="0" dirty="0"/>
              <a:t>Thoroughly clean sponges and buckets after each use so the dry residue does not create a hazard.  </a:t>
            </a:r>
          </a:p>
          <a:p>
            <a:r>
              <a:rPr lang="en-US" baseline="0" dirty="0"/>
              <a:t>Sponging also offers other advantages: less clean-up, wallboard is not scuffed, and offers a smoother surface for painting.</a:t>
            </a:r>
          </a:p>
          <a:p>
            <a:endParaRPr lang="en-US" baseline="0" dirty="0"/>
          </a:p>
          <a:p>
            <a:r>
              <a:rPr lang="en-US" baseline="0" dirty="0"/>
              <a:t>A vacuum system is also available, but relies heavily on clean filters.</a:t>
            </a:r>
          </a:p>
          <a:p>
            <a:endParaRPr lang="en-US" baseline="0" dirty="0"/>
          </a:p>
          <a:p>
            <a:r>
              <a:rPr lang="en-US" baseline="0" dirty="0"/>
              <a:t>As a last resort, the use of poles has been shown to offer a level of protection over hand sanding with a block.</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413568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Vehicle parts: Batteries,</a:t>
            </a:r>
            <a:r>
              <a:rPr lang="en-US" baseline="0" dirty="0"/>
              <a:t> </a:t>
            </a:r>
            <a:r>
              <a:rPr lang="en-US" dirty="0"/>
              <a:t>radiators</a:t>
            </a:r>
            <a:r>
              <a:rPr lang="en-US" baseline="0" dirty="0"/>
              <a:t> and </a:t>
            </a:r>
            <a:r>
              <a:rPr lang="en-US" dirty="0"/>
              <a:t>electronics</a:t>
            </a:r>
          </a:p>
          <a:p>
            <a:endParaRPr lang="en-US" dirty="0"/>
          </a:p>
          <a:p>
            <a:r>
              <a:rPr lang="en-US" dirty="0"/>
              <a:t>Firing</a:t>
            </a:r>
            <a:r>
              <a:rPr lang="en-US" baseline="0" dirty="0"/>
              <a:t> Ranges: handling lead ammunition which may result in lead in soil</a:t>
            </a:r>
          </a:p>
          <a:p>
            <a:endParaRPr lang="en-US" baseline="0" dirty="0"/>
          </a:p>
          <a:p>
            <a:r>
              <a:rPr lang="en-US" baseline="0" dirty="0"/>
              <a:t>Paint was commonly in used in paint until 1978 – home, office, playground</a:t>
            </a:r>
          </a:p>
          <a:p>
            <a:r>
              <a:rPr lang="en-US" baseline="0" dirty="0"/>
              <a:t>	lead can also leach into the ground soil from the above</a:t>
            </a:r>
          </a:p>
          <a:p>
            <a:endParaRPr lang="en-US" baseline="0" dirty="0"/>
          </a:p>
          <a:p>
            <a:r>
              <a:rPr lang="en-US" baseline="0" dirty="0"/>
              <a:t>Relate to home &amp; families:  some workers may make their own fishing weights &amp; lures or reload ammo.  Also, imported cosmetics have been found to sometimes contain lead and other heavy metals  (relate to home)</a:t>
            </a:r>
            <a:endParaRPr lang="en-US" dirty="0"/>
          </a:p>
          <a:p>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613717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It does not matter if a person breathes in, swallows, or absorbs lead particles, the health effects are the same; however, the body absorbs higher levels of lead when it is breathed in.</a:t>
            </a:r>
          </a:p>
          <a:p>
            <a:endParaRPr lang="en-US" dirty="0"/>
          </a:p>
          <a:p>
            <a:r>
              <a:rPr lang="en-US" dirty="0"/>
              <a:t>Within our bodies, lead is absorbed and stored in our bones, blood, and tissues. It does not stay there permanently, rather it is stored there as a source of continual internal exposure.  As we age, our bones undergo demineralization and the internal exposures may increase as a result of larger releases of lead from the bone tissue. </a:t>
            </a:r>
          </a:p>
          <a:p>
            <a:endParaRPr lang="en-US" b="1" dirty="0"/>
          </a:p>
          <a:p>
            <a:r>
              <a:rPr lang="en-US" b="1" dirty="0"/>
              <a:t>Health effects from short-term overexposure to lead</a:t>
            </a:r>
            <a:br>
              <a:rPr lang="en-US" dirty="0"/>
            </a:br>
            <a:r>
              <a:rPr lang="en-US" dirty="0" err="1"/>
              <a:t>Lead</a:t>
            </a:r>
            <a:r>
              <a:rPr lang="en-US" dirty="0"/>
              <a:t> poisoning can happen if a person is exposed to very high levels of lead over a short period of time. When this happens, a person may feel:</a:t>
            </a:r>
          </a:p>
          <a:p>
            <a:pPr marL="184887" indent="-184887">
              <a:buFont typeface="Arial" pitchFamily="34" charset="0"/>
              <a:buChar char="•"/>
            </a:pPr>
            <a:r>
              <a:rPr lang="en-US" dirty="0"/>
              <a:t>Abdominal pain and constipation</a:t>
            </a:r>
          </a:p>
          <a:p>
            <a:pPr marL="184887" indent="-184887">
              <a:buFont typeface="Arial" pitchFamily="34" charset="0"/>
              <a:buChar char="•"/>
            </a:pPr>
            <a:r>
              <a:rPr lang="en-US" dirty="0"/>
              <a:t>Excessively tired or weakness</a:t>
            </a:r>
          </a:p>
          <a:p>
            <a:pPr marL="184887" indent="-184887">
              <a:buFont typeface="Arial" pitchFamily="34" charset="0"/>
              <a:buChar char="•"/>
            </a:pPr>
            <a:r>
              <a:rPr lang="en-US" dirty="0"/>
              <a:t>Headache, memory loss, tremors, or seizures</a:t>
            </a:r>
          </a:p>
          <a:p>
            <a:pPr marL="184887" indent="-184887">
              <a:buFont typeface="Arial" pitchFamily="34" charset="0"/>
              <a:buChar char="•"/>
            </a:pPr>
            <a:r>
              <a:rPr lang="en-US" dirty="0"/>
              <a:t>Loss of appetite or sex drive</a:t>
            </a:r>
          </a:p>
          <a:p>
            <a:pPr marL="184887" indent="-184887">
              <a:buFont typeface="Arial" pitchFamily="34" charset="0"/>
              <a:buChar char="•"/>
            </a:pPr>
            <a:r>
              <a:rPr lang="en-US" dirty="0"/>
              <a:t>Pain or tingling in the hands and/or feet; can also manifest as wrist drop</a:t>
            </a:r>
          </a:p>
          <a:p>
            <a:endParaRPr lang="en-US" dirty="0"/>
          </a:p>
          <a:p>
            <a:r>
              <a:rPr lang="en-US" dirty="0"/>
              <a:t>Because these symptoms may occur slowly or may be caused by other things, lead poisoning can be easily overlooked as their cause. Being exposed to high levels of lead may cause anemia, weakness, and kidney and brain damage. Very high lead exposure can cause death. </a:t>
            </a:r>
          </a:p>
          <a:p>
            <a:endParaRPr lang="en-US" dirty="0"/>
          </a:p>
          <a:p>
            <a:r>
              <a:rPr lang="en-US" dirty="0"/>
              <a:t>Lead can cross the placental barrier, which means pregnant women who are exposed to lead also expose their unborn child. Lead can damage a developing baby’s nervous system. Even low-level lead exposures in developing babies have been found to affect behavior and intelligence. Lead exposure can cause miscarriage, stillbirths, and infertility (in both men and women). </a:t>
            </a:r>
          </a:p>
          <a:p>
            <a:endParaRPr lang="en-US" dirty="0"/>
          </a:p>
          <a:p>
            <a:r>
              <a:rPr lang="en-US" dirty="0"/>
              <a:t>Generally, lead affects children more than it does adults. Children tend to show signs of severe lead toxicity at lower levels of lead than adults. Lead poisoning has occurred in children whose parent(s) accidentally brought home lead dust on their clothing. Neurological effects and mental retardation have also occurred in children whose parent(s) may have job-related lead exposure.</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525248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Lead encephalopathy (abnormal brain function or brain structure) may occur at extremely high blood lead levels.</a:t>
            </a:r>
          </a:p>
          <a:p>
            <a:endParaRPr lang="en-US" dirty="0"/>
          </a:p>
          <a:p>
            <a:r>
              <a:rPr lang="en-US" dirty="0"/>
              <a:t>Precursors of encephalopathy, such as dullness, irritability, poor attention span, muscular tremor, and loss of memory may occur at lower blood</a:t>
            </a:r>
            <a:r>
              <a:rPr lang="en-US" baseline="0" dirty="0"/>
              <a:t> levels</a:t>
            </a:r>
            <a:r>
              <a:rPr lang="en-US" dirty="0"/>
              <a:t>. </a:t>
            </a:r>
          </a:p>
          <a:p>
            <a:pPr marL="177571" indent="-177571">
              <a:buFont typeface="Arial" panose="020B0604020202020204" pitchFamily="34" charset="0"/>
              <a:buChar char="•"/>
            </a:pPr>
            <a:r>
              <a:rPr lang="en-US" dirty="0"/>
              <a:t>decreased libido </a:t>
            </a:r>
          </a:p>
          <a:p>
            <a:pPr marL="177571" indent="-177571">
              <a:buFont typeface="Arial" panose="020B0604020202020204" pitchFamily="34" charset="0"/>
              <a:buChar char="•"/>
            </a:pPr>
            <a:r>
              <a:rPr lang="en-US" dirty="0"/>
              <a:t>depression/mood changes </a:t>
            </a:r>
          </a:p>
          <a:p>
            <a:pPr marL="177571" indent="-177571">
              <a:buFont typeface="Arial" panose="020B0604020202020204" pitchFamily="34" charset="0"/>
              <a:buChar char="•"/>
            </a:pPr>
            <a:r>
              <a:rPr lang="en-US" dirty="0"/>
              <a:t>diminished cognitive performance </a:t>
            </a:r>
          </a:p>
          <a:p>
            <a:pPr marL="177571" indent="-177571">
              <a:buFont typeface="Arial" panose="020B0604020202020204" pitchFamily="34" charset="0"/>
              <a:buChar char="•"/>
            </a:pPr>
            <a:r>
              <a:rPr lang="en-US" dirty="0"/>
              <a:t>diminished hand dexterity </a:t>
            </a:r>
          </a:p>
          <a:p>
            <a:pPr marL="177571" indent="-177571">
              <a:buFont typeface="Arial" panose="020B0604020202020204" pitchFamily="34" charset="0"/>
              <a:buChar char="•"/>
            </a:pPr>
            <a:r>
              <a:rPr lang="en-US" dirty="0"/>
              <a:t>diminished reaction time </a:t>
            </a:r>
          </a:p>
          <a:p>
            <a:pPr marL="177571" indent="-177571">
              <a:buFont typeface="Arial" panose="020B0604020202020204" pitchFamily="34" charset="0"/>
              <a:buChar char="•"/>
            </a:pPr>
            <a:r>
              <a:rPr lang="en-US" dirty="0"/>
              <a:t>diminished visual motor performance </a:t>
            </a:r>
          </a:p>
          <a:p>
            <a:pPr marL="177571" indent="-177571">
              <a:buFont typeface="Arial" panose="020B0604020202020204" pitchFamily="34" charset="0"/>
              <a:buChar char="•"/>
            </a:pPr>
            <a:r>
              <a:rPr lang="en-US" dirty="0"/>
              <a:t>dizziness </a:t>
            </a:r>
          </a:p>
          <a:p>
            <a:pPr marL="177571" indent="-177571">
              <a:buFont typeface="Arial" panose="020B0604020202020204" pitchFamily="34" charset="0"/>
              <a:buChar char="•"/>
            </a:pPr>
            <a:r>
              <a:rPr lang="en-US" dirty="0"/>
              <a:t>fatigue </a:t>
            </a:r>
          </a:p>
          <a:p>
            <a:endParaRPr lang="en-US" dirty="0"/>
          </a:p>
          <a:p>
            <a:r>
              <a:rPr lang="en-US" dirty="0"/>
              <a:t>There is also some evidence that lead exposure may affect adults' postural balance and peripheral nerve function. </a:t>
            </a:r>
          </a:p>
          <a:p>
            <a:r>
              <a:rPr lang="en-US" dirty="0"/>
              <a:t> </a:t>
            </a:r>
          </a:p>
          <a:p>
            <a:r>
              <a:rPr lang="en-US" dirty="0"/>
              <a:t>Renal Effects Many studies show a strong association between lead exposure and renal effects. (ATSDR 1999)</a:t>
            </a:r>
          </a:p>
          <a:p>
            <a:r>
              <a:rPr lang="en-US" dirty="0"/>
              <a:t>Continued or repetitive exposures can cause a toxic stress on the kidney, if unrelieved, may develop into chronic and often irreversible kidney</a:t>
            </a:r>
            <a:r>
              <a:rPr lang="en-US" baseline="0" dirty="0"/>
              <a:t> damage.</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5466095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9751396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eaLnBrk="1" hangingPunct="1">
              <a:defRPr/>
            </a:pPr>
            <a:r>
              <a:rPr lang="en-US" dirty="0">
                <a:solidFill>
                  <a:srgbClr val="000000"/>
                </a:solidFill>
              </a:rPr>
              <a:t>Most accidents involving school custodians fall into three categories:</a:t>
            </a:r>
          </a:p>
          <a:p>
            <a:pPr defTabSz="947044" eaLnBrk="1" hangingPunct="1">
              <a:defRPr/>
            </a:pPr>
            <a:endParaRPr lang="en-US" dirty="0">
              <a:solidFill>
                <a:srgbClr val="000000"/>
              </a:solidFill>
            </a:endParaRPr>
          </a:p>
          <a:p>
            <a:pPr defTabSz="947044" eaLnBrk="1" hangingPunct="1">
              <a:buFont typeface="Wingdings" pitchFamily="2" charset="2"/>
              <a:buChar char="§"/>
              <a:defRPr/>
            </a:pPr>
            <a:r>
              <a:rPr lang="en-US" dirty="0">
                <a:solidFill>
                  <a:srgbClr val="000000"/>
                </a:solidFill>
              </a:rPr>
              <a:t>Machinery, Tools and Equipment – 35%</a:t>
            </a:r>
          </a:p>
          <a:p>
            <a:pPr defTabSz="947044" eaLnBrk="1" hangingPunct="1">
              <a:buFont typeface="Wingdings" pitchFamily="2" charset="2"/>
              <a:buChar char="§"/>
              <a:defRPr/>
            </a:pPr>
            <a:r>
              <a:rPr lang="en-US" dirty="0">
                <a:solidFill>
                  <a:srgbClr val="000000"/>
                </a:solidFill>
              </a:rPr>
              <a:t>Slips and Falls – 31%</a:t>
            </a:r>
          </a:p>
          <a:p>
            <a:pPr defTabSz="947044" eaLnBrk="1" hangingPunct="1">
              <a:buFont typeface="Wingdings" pitchFamily="2" charset="2"/>
              <a:buChar char="§"/>
              <a:defRPr/>
            </a:pPr>
            <a:r>
              <a:rPr lang="en-US" dirty="0">
                <a:solidFill>
                  <a:srgbClr val="000000"/>
                </a:solidFill>
              </a:rPr>
              <a:t>Strains and Sprains including back injuries – 30%</a:t>
            </a: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048066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defTabSz="947044" eaLnBrk="1" hangingPunct="1">
              <a:defRPr/>
            </a:pPr>
            <a:r>
              <a:rPr lang="en-US" dirty="0">
                <a:solidFill>
                  <a:srgbClr val="000000"/>
                </a:solidFill>
              </a:rPr>
              <a:t>There are five basic rules when operating machinery or using tools and equipment:</a:t>
            </a:r>
          </a:p>
          <a:p>
            <a:pPr defTabSz="947044" eaLnBrk="1" hangingPunct="1">
              <a:defRPr/>
            </a:pPr>
            <a:endParaRPr lang="en-US" dirty="0">
              <a:solidFill>
                <a:srgbClr val="000000"/>
              </a:solidFill>
            </a:endParaRPr>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759109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Walk behind mowers present hazards.  Do not underestimate</a:t>
            </a:r>
            <a:r>
              <a:rPr lang="en-US" baseline="0" dirty="0"/>
              <a:t> the safety measures that are needed to operate them.</a:t>
            </a:r>
          </a:p>
          <a:p>
            <a:endParaRPr lang="en-US" baseline="0" dirty="0"/>
          </a:p>
          <a:p>
            <a:r>
              <a:rPr lang="en-US" baseline="0" dirty="0"/>
              <a:t>It may be convenient to assume EVERYONE knows how to push a lawnmower.  But how many teenagers have never cut their homes’ grass?  The number who haven’t is growing.  Even if they have, the commercial or industrial mowers used at schools are different than those of the typical residential lawnmower.</a:t>
            </a:r>
          </a:p>
          <a:p>
            <a:endParaRPr lang="en-US" baseline="0" dirty="0"/>
          </a:p>
          <a:p>
            <a:r>
              <a:rPr lang="en-US" baseline="0" dirty="0"/>
              <a:t>New workers must be properly trained on department’s mowers.  But once is not enough.  Retraining is recommended by NJPEOSHA, typically every 3 – 5 years.</a:t>
            </a:r>
          </a:p>
          <a:p>
            <a:endParaRPr lang="en-US" baseline="0" dirty="0"/>
          </a:p>
          <a:p>
            <a:r>
              <a:rPr lang="en-US" baseline="0" dirty="0"/>
              <a:t>Proper mowing procedures should be verified through Job Site Observations.  Reinforce good behaviors.  Correct undesirable behaviors.  Use progressive discipline if necessary.</a:t>
            </a:r>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56506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Let’s look at each</a:t>
            </a:r>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468205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110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292201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Safety Director of all JIFs recommend employers</a:t>
            </a:r>
            <a:r>
              <a:rPr lang="en-US" baseline="0" dirty="0"/>
              <a:t> only purchase Type 1AA ladders for their workplaces.  </a:t>
            </a:r>
          </a:p>
          <a:p>
            <a:r>
              <a:rPr lang="en-US" b="1" baseline="0" dirty="0"/>
              <a:t>ASK: What advantages does this provide to the employee and the employer?</a:t>
            </a:r>
            <a:endParaRPr lang="en-US" b="1" dirty="0"/>
          </a:p>
          <a:p>
            <a:endParaRPr lang="en-US" dirty="0"/>
          </a:p>
        </p:txBody>
      </p:sp>
      <p:sp>
        <p:nvSpPr>
          <p:cNvPr id="4" name="Date Placeholder 3"/>
          <p:cNvSpPr>
            <a:spLocks noGrp="1"/>
          </p:cNvSpPr>
          <p:nvPr>
            <p:ph type="dt" idx="10"/>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47044"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47044" rtl="0" eaLnBrk="1" fontAlgn="base" latinLnBrk="0" hangingPunct="1">
                <a:lnSpc>
                  <a:spcPct val="100000"/>
                </a:lnSpc>
                <a:spcBef>
                  <a:spcPct val="0"/>
                </a:spcBef>
                <a:spcAft>
                  <a:spcPct val="0"/>
                </a:spcAft>
                <a:buClrTx/>
                <a:buSzTx/>
                <a:buFontTx/>
                <a:buNone/>
                <a:tabLst/>
                <a:defRPr/>
              </a:pPr>
              <a:t>112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474224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https://www.osha.gov/laws-regs/regulations/standardnumber/1910/1910.28</a:t>
            </a:r>
          </a:p>
          <a:p>
            <a:endParaRPr lang="en-US" dirty="0"/>
          </a:p>
          <a:p>
            <a:r>
              <a:rPr lang="en-US" sz="1200" b="0" i="0" kern="1200" dirty="0">
                <a:solidFill>
                  <a:schemeClr val="tx1"/>
                </a:solidFill>
                <a:effectLst/>
                <a:latin typeface="Arial" charset="0"/>
                <a:ea typeface="+mn-ea"/>
                <a:cs typeface="+mn-cs"/>
              </a:rPr>
              <a:t>For fixed ladders that extend more than 24 feet (7.3 m) above a lower level, the employer must ensure:</a:t>
            </a:r>
          </a:p>
          <a:p>
            <a:r>
              <a:rPr lang="en-US" sz="1200" b="0" i="0" u="none" strike="noStrike" kern="1200" dirty="0">
                <a:solidFill>
                  <a:schemeClr val="tx1"/>
                </a:solidFill>
                <a:effectLst/>
                <a:latin typeface="Arial" charset="0"/>
                <a:ea typeface="+mn-ea"/>
                <a:cs typeface="+mn-cs"/>
                <a:hlinkClick r:id="rId3"/>
              </a:rPr>
              <a:t>1910.28(b)(9)(</a:t>
            </a:r>
            <a:r>
              <a:rPr lang="en-US" sz="1200" b="0" i="0" u="none" strike="noStrike" kern="1200" dirty="0" err="1">
                <a:solidFill>
                  <a:schemeClr val="tx1"/>
                </a:solidFill>
                <a:effectLst/>
                <a:latin typeface="Arial" charset="0"/>
                <a:ea typeface="+mn-ea"/>
                <a:cs typeface="+mn-cs"/>
                <a:hlinkClick r:id="rId3"/>
              </a:rPr>
              <a:t>i</a:t>
            </a:r>
            <a:r>
              <a:rPr lang="en-US" sz="1200" b="0" i="0" u="none" strike="noStrike" kern="1200" dirty="0">
                <a:solidFill>
                  <a:schemeClr val="tx1"/>
                </a:solidFill>
                <a:effectLst/>
                <a:latin typeface="Arial" charset="0"/>
                <a:ea typeface="+mn-ea"/>
                <a:cs typeface="+mn-cs"/>
                <a:hlinkClick r:id="rId3"/>
              </a:rPr>
              <a:t>)(A)</a:t>
            </a:r>
            <a:r>
              <a:rPr lang="en-US" sz="1200" b="0" i="1" kern="1200" dirty="0">
                <a:solidFill>
                  <a:schemeClr val="tx1"/>
                </a:solidFill>
                <a:effectLst/>
                <a:latin typeface="Arial" charset="0"/>
                <a:ea typeface="+mn-ea"/>
                <a:cs typeface="+mn-cs"/>
              </a:rPr>
              <a:t>Existing fixed ladders</a:t>
            </a:r>
            <a:r>
              <a:rPr lang="en-US" sz="1200" b="0" i="0" kern="1200" dirty="0">
                <a:solidFill>
                  <a:schemeClr val="tx1"/>
                </a:solidFill>
                <a:effectLst/>
                <a:latin typeface="Arial" charset="0"/>
                <a:ea typeface="+mn-ea"/>
                <a:cs typeface="+mn-cs"/>
              </a:rPr>
              <a:t>. Each fixed ladder installed before November 19, 2018 is equipped with a personal fall arrest system, ladder safety system, cage, or well;</a:t>
            </a:r>
          </a:p>
          <a:p>
            <a:r>
              <a:rPr lang="en-US" sz="1200" b="0" i="0" u="none" strike="noStrike" kern="1200" dirty="0">
                <a:solidFill>
                  <a:schemeClr val="tx1"/>
                </a:solidFill>
                <a:effectLst/>
                <a:latin typeface="Arial" charset="0"/>
                <a:ea typeface="+mn-ea"/>
                <a:cs typeface="+mn-cs"/>
                <a:hlinkClick r:id="rId4"/>
              </a:rPr>
              <a:t>1910.28(b)(9)(</a:t>
            </a:r>
            <a:r>
              <a:rPr lang="en-US" sz="1200" b="0" i="0" u="none" strike="noStrike" kern="1200" dirty="0" err="1">
                <a:solidFill>
                  <a:schemeClr val="tx1"/>
                </a:solidFill>
                <a:effectLst/>
                <a:latin typeface="Arial" charset="0"/>
                <a:ea typeface="+mn-ea"/>
                <a:cs typeface="+mn-cs"/>
                <a:hlinkClick r:id="rId4"/>
              </a:rPr>
              <a:t>i</a:t>
            </a:r>
            <a:r>
              <a:rPr lang="en-US" sz="1200" b="0" i="0" u="none" strike="noStrike" kern="1200" dirty="0">
                <a:solidFill>
                  <a:schemeClr val="tx1"/>
                </a:solidFill>
                <a:effectLst/>
                <a:latin typeface="Arial" charset="0"/>
                <a:ea typeface="+mn-ea"/>
                <a:cs typeface="+mn-cs"/>
                <a:hlinkClick r:id="rId4"/>
              </a:rPr>
              <a:t>)(B)</a:t>
            </a:r>
            <a:r>
              <a:rPr lang="en-US" sz="1200" b="0" i="1" kern="1200" dirty="0">
                <a:solidFill>
                  <a:schemeClr val="tx1"/>
                </a:solidFill>
                <a:effectLst/>
                <a:latin typeface="Arial" charset="0"/>
                <a:ea typeface="+mn-ea"/>
                <a:cs typeface="+mn-cs"/>
              </a:rPr>
              <a:t>New fixed ladders</a:t>
            </a:r>
            <a:r>
              <a:rPr lang="en-US" sz="1200" b="0" i="0" kern="1200" dirty="0">
                <a:solidFill>
                  <a:schemeClr val="tx1"/>
                </a:solidFill>
                <a:effectLst/>
                <a:latin typeface="Arial" charset="0"/>
                <a:ea typeface="+mn-ea"/>
                <a:cs typeface="+mn-cs"/>
              </a:rPr>
              <a:t>. Each fixed ladder installed on and after November 19, 2018, is equipped with a personal fall arrest system or a ladder safety system;</a:t>
            </a:r>
          </a:p>
          <a:p>
            <a:r>
              <a:rPr lang="en-US" sz="1200" b="0" i="0" u="none" strike="noStrike" kern="1200" dirty="0">
                <a:solidFill>
                  <a:schemeClr val="tx1"/>
                </a:solidFill>
                <a:effectLst/>
                <a:latin typeface="Arial" charset="0"/>
                <a:ea typeface="+mn-ea"/>
                <a:cs typeface="+mn-cs"/>
                <a:hlinkClick r:id="rId5"/>
              </a:rPr>
              <a:t>1910.28(b)(9)(</a:t>
            </a:r>
            <a:r>
              <a:rPr lang="en-US" sz="1200" b="0" i="0" u="none" strike="noStrike" kern="1200" dirty="0" err="1">
                <a:solidFill>
                  <a:schemeClr val="tx1"/>
                </a:solidFill>
                <a:effectLst/>
                <a:latin typeface="Arial" charset="0"/>
                <a:ea typeface="+mn-ea"/>
                <a:cs typeface="+mn-cs"/>
                <a:hlinkClick r:id="rId5"/>
              </a:rPr>
              <a:t>i</a:t>
            </a:r>
            <a:r>
              <a:rPr lang="en-US" sz="1200" b="0" i="0" u="none" strike="noStrike" kern="1200" dirty="0">
                <a:solidFill>
                  <a:schemeClr val="tx1"/>
                </a:solidFill>
                <a:effectLst/>
                <a:latin typeface="Arial" charset="0"/>
                <a:ea typeface="+mn-ea"/>
                <a:cs typeface="+mn-cs"/>
                <a:hlinkClick r:id="rId5"/>
              </a:rPr>
              <a:t>)(C)</a:t>
            </a:r>
            <a:r>
              <a:rPr lang="en-US" sz="1200" b="0" i="1" kern="1200" dirty="0">
                <a:solidFill>
                  <a:schemeClr val="tx1"/>
                </a:solidFill>
                <a:effectLst/>
                <a:latin typeface="Arial" charset="0"/>
                <a:ea typeface="+mn-ea"/>
                <a:cs typeface="+mn-cs"/>
              </a:rPr>
              <a:t>Replacement</a:t>
            </a:r>
            <a:r>
              <a:rPr lang="en-US" sz="1200" b="0" i="0" kern="1200" dirty="0">
                <a:solidFill>
                  <a:schemeClr val="tx1"/>
                </a:solidFill>
                <a:effectLst/>
                <a:latin typeface="Arial" charset="0"/>
                <a:ea typeface="+mn-ea"/>
                <a:cs typeface="+mn-cs"/>
              </a:rPr>
              <a:t>. When a fixed ladder, cage, or well, or any portion of a section thereof, is replaced, a personal fall arrest system or ladder safety system is installed in at least that section of the fixed ladder, cage, or well where the replacement is located; and</a:t>
            </a:r>
          </a:p>
          <a:p>
            <a:r>
              <a:rPr lang="en-US" sz="1200" b="0" i="0" u="none" strike="noStrike" kern="1200" dirty="0">
                <a:solidFill>
                  <a:schemeClr val="tx1"/>
                </a:solidFill>
                <a:effectLst/>
                <a:latin typeface="Arial" charset="0"/>
                <a:ea typeface="+mn-ea"/>
                <a:cs typeface="+mn-cs"/>
                <a:hlinkClick r:id="rId6"/>
              </a:rPr>
              <a:t>1910.28(b)(9)(</a:t>
            </a:r>
            <a:r>
              <a:rPr lang="en-US" sz="1200" b="0" i="0" u="none" strike="noStrike" kern="1200" dirty="0" err="1">
                <a:solidFill>
                  <a:schemeClr val="tx1"/>
                </a:solidFill>
                <a:effectLst/>
                <a:latin typeface="Arial" charset="0"/>
                <a:ea typeface="+mn-ea"/>
                <a:cs typeface="+mn-cs"/>
                <a:hlinkClick r:id="rId6"/>
              </a:rPr>
              <a:t>i</a:t>
            </a:r>
            <a:r>
              <a:rPr lang="en-US" sz="1200" b="0" i="0" u="none" strike="noStrike" kern="1200" dirty="0">
                <a:solidFill>
                  <a:schemeClr val="tx1"/>
                </a:solidFill>
                <a:effectLst/>
                <a:latin typeface="Arial" charset="0"/>
                <a:ea typeface="+mn-ea"/>
                <a:cs typeface="+mn-cs"/>
                <a:hlinkClick r:id="rId6"/>
              </a:rPr>
              <a:t>)(D)</a:t>
            </a:r>
            <a:r>
              <a:rPr lang="en-US" sz="1200" b="0" i="1" kern="1200" dirty="0">
                <a:solidFill>
                  <a:schemeClr val="tx1"/>
                </a:solidFill>
                <a:effectLst/>
                <a:latin typeface="Arial" charset="0"/>
                <a:ea typeface="+mn-ea"/>
                <a:cs typeface="+mn-cs"/>
              </a:rPr>
              <a:t>Final deadline</a:t>
            </a:r>
            <a:r>
              <a:rPr lang="en-US" sz="1200" b="0" i="0" kern="1200" dirty="0">
                <a:solidFill>
                  <a:schemeClr val="tx1"/>
                </a:solidFill>
                <a:effectLst/>
                <a:latin typeface="Arial" charset="0"/>
                <a:ea typeface="+mn-ea"/>
                <a:cs typeface="+mn-cs"/>
              </a:rPr>
              <a:t>. On and after November 18, 2036, all fixed ladders are equipped with a personal fall arrest system or a ladder safety system.</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776192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mn-cs"/>
              </a:rPr>
              <a:t>For fixed ladders that extend more than 24 feet (7.3 m) above a lower level, the employer must ensure:</a:t>
            </a:r>
          </a:p>
          <a:p>
            <a:r>
              <a:rPr lang="en-US" sz="1200" b="0" i="0" u="none" strike="noStrike" kern="1200" dirty="0">
                <a:solidFill>
                  <a:schemeClr val="tx1"/>
                </a:solidFill>
                <a:effectLst/>
                <a:latin typeface="Arial" charset="0"/>
                <a:ea typeface="+mn-ea"/>
                <a:cs typeface="+mn-cs"/>
                <a:hlinkClick r:id="rId3"/>
              </a:rPr>
              <a:t>1910.28(b)(9)(</a:t>
            </a:r>
            <a:r>
              <a:rPr lang="en-US" sz="1200" b="0" i="0" u="none" strike="noStrike" kern="1200" dirty="0" err="1">
                <a:solidFill>
                  <a:schemeClr val="tx1"/>
                </a:solidFill>
                <a:effectLst/>
                <a:latin typeface="Arial" charset="0"/>
                <a:ea typeface="+mn-ea"/>
                <a:cs typeface="+mn-cs"/>
                <a:hlinkClick r:id="rId3"/>
              </a:rPr>
              <a:t>i</a:t>
            </a:r>
            <a:r>
              <a:rPr lang="en-US" sz="1200" b="0" i="0" u="none" strike="noStrike" kern="1200" dirty="0">
                <a:solidFill>
                  <a:schemeClr val="tx1"/>
                </a:solidFill>
                <a:effectLst/>
                <a:latin typeface="Arial" charset="0"/>
                <a:ea typeface="+mn-ea"/>
                <a:cs typeface="+mn-cs"/>
                <a:hlinkClick r:id="rId3"/>
              </a:rPr>
              <a:t>)(A)</a:t>
            </a:r>
            <a:r>
              <a:rPr lang="en-US" sz="1200" b="0" i="1" kern="1200" dirty="0">
                <a:solidFill>
                  <a:schemeClr val="tx1"/>
                </a:solidFill>
                <a:effectLst/>
                <a:latin typeface="Arial" charset="0"/>
                <a:ea typeface="+mn-ea"/>
                <a:cs typeface="+mn-cs"/>
              </a:rPr>
              <a:t>Existing fixed ladders</a:t>
            </a:r>
            <a:r>
              <a:rPr lang="en-US" sz="1200" b="0" i="0" kern="1200" dirty="0">
                <a:solidFill>
                  <a:schemeClr val="tx1"/>
                </a:solidFill>
                <a:effectLst/>
                <a:latin typeface="Arial" charset="0"/>
                <a:ea typeface="+mn-ea"/>
                <a:cs typeface="+mn-cs"/>
              </a:rPr>
              <a:t>. Each fixed ladder installed before November 19, 2018 is equipped with a personal fall arrest system, ladder safety system, cage, or well;</a:t>
            </a:r>
          </a:p>
          <a:p>
            <a:r>
              <a:rPr lang="en-US" sz="1200" b="0" i="0" u="none" strike="noStrike" kern="1200" dirty="0">
                <a:solidFill>
                  <a:schemeClr val="tx1"/>
                </a:solidFill>
                <a:effectLst/>
                <a:latin typeface="Arial" charset="0"/>
                <a:ea typeface="+mn-ea"/>
                <a:cs typeface="+mn-cs"/>
                <a:hlinkClick r:id="rId4"/>
              </a:rPr>
              <a:t>1910.28(b)(9)(</a:t>
            </a:r>
            <a:r>
              <a:rPr lang="en-US" sz="1200" b="0" i="0" u="none" strike="noStrike" kern="1200" dirty="0" err="1">
                <a:solidFill>
                  <a:schemeClr val="tx1"/>
                </a:solidFill>
                <a:effectLst/>
                <a:latin typeface="Arial" charset="0"/>
                <a:ea typeface="+mn-ea"/>
                <a:cs typeface="+mn-cs"/>
                <a:hlinkClick r:id="rId4"/>
              </a:rPr>
              <a:t>i</a:t>
            </a:r>
            <a:r>
              <a:rPr lang="en-US" sz="1200" b="0" i="0" u="none" strike="noStrike" kern="1200" dirty="0">
                <a:solidFill>
                  <a:schemeClr val="tx1"/>
                </a:solidFill>
                <a:effectLst/>
                <a:latin typeface="Arial" charset="0"/>
                <a:ea typeface="+mn-ea"/>
                <a:cs typeface="+mn-cs"/>
                <a:hlinkClick r:id="rId4"/>
              </a:rPr>
              <a:t>)(B)</a:t>
            </a:r>
            <a:r>
              <a:rPr lang="en-US" sz="1200" b="0" i="1" kern="1200" dirty="0">
                <a:solidFill>
                  <a:schemeClr val="tx1"/>
                </a:solidFill>
                <a:effectLst/>
                <a:latin typeface="Arial" charset="0"/>
                <a:ea typeface="+mn-ea"/>
                <a:cs typeface="+mn-cs"/>
              </a:rPr>
              <a:t>New fixed ladders</a:t>
            </a:r>
            <a:r>
              <a:rPr lang="en-US" sz="1200" b="0" i="0" kern="1200" dirty="0">
                <a:solidFill>
                  <a:schemeClr val="tx1"/>
                </a:solidFill>
                <a:effectLst/>
                <a:latin typeface="Arial" charset="0"/>
                <a:ea typeface="+mn-ea"/>
                <a:cs typeface="+mn-cs"/>
              </a:rPr>
              <a:t>. Each fixed ladder installed on and after November 19, 2018, is equipped with a personal fall arrest system or a ladder safety system;</a:t>
            </a:r>
          </a:p>
          <a:p>
            <a:r>
              <a:rPr lang="en-US" sz="1200" b="0" i="0" u="none" strike="noStrike" kern="1200" dirty="0">
                <a:solidFill>
                  <a:schemeClr val="tx1"/>
                </a:solidFill>
                <a:effectLst/>
                <a:latin typeface="Arial" charset="0"/>
                <a:ea typeface="+mn-ea"/>
                <a:cs typeface="+mn-cs"/>
                <a:hlinkClick r:id="rId5"/>
              </a:rPr>
              <a:t>1910.28(b)(9)(</a:t>
            </a:r>
            <a:r>
              <a:rPr lang="en-US" sz="1200" b="0" i="0" u="none" strike="noStrike" kern="1200" dirty="0" err="1">
                <a:solidFill>
                  <a:schemeClr val="tx1"/>
                </a:solidFill>
                <a:effectLst/>
                <a:latin typeface="Arial" charset="0"/>
                <a:ea typeface="+mn-ea"/>
                <a:cs typeface="+mn-cs"/>
                <a:hlinkClick r:id="rId5"/>
              </a:rPr>
              <a:t>i</a:t>
            </a:r>
            <a:r>
              <a:rPr lang="en-US" sz="1200" b="0" i="0" u="none" strike="noStrike" kern="1200" dirty="0">
                <a:solidFill>
                  <a:schemeClr val="tx1"/>
                </a:solidFill>
                <a:effectLst/>
                <a:latin typeface="Arial" charset="0"/>
                <a:ea typeface="+mn-ea"/>
                <a:cs typeface="+mn-cs"/>
                <a:hlinkClick r:id="rId5"/>
              </a:rPr>
              <a:t>)(C)</a:t>
            </a:r>
            <a:r>
              <a:rPr lang="en-US" sz="1200" b="0" i="1" kern="1200" dirty="0">
                <a:solidFill>
                  <a:schemeClr val="tx1"/>
                </a:solidFill>
                <a:effectLst/>
                <a:latin typeface="Arial" charset="0"/>
                <a:ea typeface="+mn-ea"/>
                <a:cs typeface="+mn-cs"/>
              </a:rPr>
              <a:t>Replacement</a:t>
            </a:r>
            <a:r>
              <a:rPr lang="en-US" sz="1200" b="0" i="0" kern="1200" dirty="0">
                <a:solidFill>
                  <a:schemeClr val="tx1"/>
                </a:solidFill>
                <a:effectLst/>
                <a:latin typeface="Arial" charset="0"/>
                <a:ea typeface="+mn-ea"/>
                <a:cs typeface="+mn-cs"/>
              </a:rPr>
              <a:t>. When a fixed ladder, cage, or well, or any portion of a section thereof, is replaced, a personal fall arrest system or ladder safety system is installed in at least that section of the fixed ladder, cage, or well where the replacement is located; and</a:t>
            </a:r>
          </a:p>
          <a:p>
            <a:r>
              <a:rPr lang="en-US" sz="1200" b="0" i="0" u="none" strike="noStrike" kern="1200" dirty="0">
                <a:solidFill>
                  <a:schemeClr val="tx1"/>
                </a:solidFill>
                <a:effectLst/>
                <a:latin typeface="Arial" charset="0"/>
                <a:ea typeface="+mn-ea"/>
                <a:cs typeface="+mn-cs"/>
                <a:hlinkClick r:id="rId6"/>
              </a:rPr>
              <a:t>1910.28(b)(9)(</a:t>
            </a:r>
            <a:r>
              <a:rPr lang="en-US" sz="1200" b="0" i="0" u="none" strike="noStrike" kern="1200" dirty="0" err="1">
                <a:solidFill>
                  <a:schemeClr val="tx1"/>
                </a:solidFill>
                <a:effectLst/>
                <a:latin typeface="Arial" charset="0"/>
                <a:ea typeface="+mn-ea"/>
                <a:cs typeface="+mn-cs"/>
                <a:hlinkClick r:id="rId6"/>
              </a:rPr>
              <a:t>i</a:t>
            </a:r>
            <a:r>
              <a:rPr lang="en-US" sz="1200" b="0" i="0" u="none" strike="noStrike" kern="1200" dirty="0">
                <a:solidFill>
                  <a:schemeClr val="tx1"/>
                </a:solidFill>
                <a:effectLst/>
                <a:latin typeface="Arial" charset="0"/>
                <a:ea typeface="+mn-ea"/>
                <a:cs typeface="+mn-cs"/>
                <a:hlinkClick r:id="rId6"/>
              </a:rPr>
              <a:t>)(D)</a:t>
            </a:r>
            <a:r>
              <a:rPr lang="en-US" sz="1200" b="0" i="1" kern="1200" dirty="0">
                <a:solidFill>
                  <a:schemeClr val="tx1"/>
                </a:solidFill>
                <a:effectLst/>
                <a:latin typeface="Arial" charset="0"/>
                <a:ea typeface="+mn-ea"/>
                <a:cs typeface="+mn-cs"/>
              </a:rPr>
              <a:t>Final deadline</a:t>
            </a:r>
            <a:r>
              <a:rPr lang="en-US" sz="1200" b="0" i="0" kern="1200" dirty="0">
                <a:solidFill>
                  <a:schemeClr val="tx1"/>
                </a:solidFill>
                <a:effectLst/>
                <a:latin typeface="Arial" charset="0"/>
                <a:ea typeface="+mn-ea"/>
                <a:cs typeface="+mn-cs"/>
              </a:rPr>
              <a:t>. On and after November 18, 2036, all fixed ladders are equipped with a personal fall arrest system or a ladder safety system.</a:t>
            </a:r>
          </a:p>
          <a:p>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546423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xfrm>
            <a:off x="414101" y="4707732"/>
            <a:ext cx="6708428" cy="4464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The space must be large enough to physically enter to perform work.  According to OSHA penetrating the opening of a confined space is considered an entry</a:t>
            </a:r>
          </a:p>
          <a:p>
            <a:r>
              <a:rPr lang="en-US" dirty="0">
                <a:ea typeface="ＭＳ Ｐゴシック" pitchFamily="34" charset="-128"/>
              </a:rPr>
              <a:t>So a 12” x 12” x 12” valve box for the field sprinkler system is not a confined space, even though it may present hazards to workers.  It is just not a confined space.</a:t>
            </a:r>
          </a:p>
          <a:p>
            <a:r>
              <a:rPr lang="en-US" dirty="0">
                <a:ea typeface="ＭＳ Ｐゴシック" pitchFamily="34" charset="-128"/>
              </a:rPr>
              <a:t>The space must have limited or restricted means of entering or leaving the space.  If a worker gains access through a set of normal stairs, or through a doorway, it is NOT a confined space.  Again, some</a:t>
            </a:r>
            <a:r>
              <a:rPr lang="en-US" baseline="0" dirty="0">
                <a:ea typeface="ＭＳ Ｐゴシック" pitchFamily="34" charset="-128"/>
              </a:rPr>
              <a:t> of the hazards may be present , but according to OSHA it is not a confined Space.</a:t>
            </a:r>
          </a:p>
          <a:p>
            <a:endParaRPr lang="en-US" dirty="0">
              <a:ea typeface="ＭＳ Ｐゴシック" pitchFamily="34" charset="-128"/>
            </a:endParaRPr>
          </a:p>
          <a:p>
            <a:r>
              <a:rPr lang="en-US" dirty="0">
                <a:ea typeface="ＭＳ Ｐゴシック" pitchFamily="34" charset="-128"/>
              </a:rPr>
              <a:t>Restrictions may include: means of entry, where a ladder must be used to enter / exit, the opening is ‘small’ or made small with tools, etc., or the egress way is complex or convoluted.  The fact that firefighters may be wearing a SCBA, or working in smoke, must be taken into consideration.</a:t>
            </a:r>
          </a:p>
          <a:p>
            <a:r>
              <a:rPr lang="en-US" dirty="0">
                <a:ea typeface="ＭＳ Ｐゴシック" pitchFamily="34" charset="-128"/>
              </a:rPr>
              <a:t>The space is not meant for workers to be in.  These spaces are typically where processes are taking place, or materials are being stored.  In a letter of interpretation (6/22/1995), OSHA writes,” OSHA proposes paragraph (b)(10)(iii) to make it clear that the work areas covered by this standard are unsuitable, by nature for continuous employee occupancy, because those spaces were created to contain such things as degreasers, sawdust, and sewage, not to accommodate people." Further, “OSHA believes that the final rule's definition properly places the focus on the design of the space, which is the key to whether a human can occupy the space under normal operating conditions.”</a:t>
            </a:r>
          </a:p>
          <a:p>
            <a:r>
              <a:rPr lang="en-US" dirty="0">
                <a:ea typeface="ＭＳ Ｐゴシック" pitchFamily="34" charset="-128"/>
              </a:rPr>
              <a:t>Under certain conditions</a:t>
            </a:r>
            <a:r>
              <a:rPr lang="en-US" baseline="0" dirty="0">
                <a:ea typeface="ＭＳ Ｐゴシック" pitchFamily="34" charset="-128"/>
              </a:rPr>
              <a:t> A permit required confined space may be declassified as a non-permit required space.</a:t>
            </a:r>
            <a:endParaRPr lang="en-US" dirty="0">
              <a:ea typeface="ＭＳ Ｐゴシック" pitchFamily="34" charset="-128"/>
            </a:endParaRP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833394" indent="-320537" eaLnBrk="0" hangingPunct="0">
              <a:defRPr>
                <a:solidFill>
                  <a:schemeClr val="tx1"/>
                </a:solidFill>
                <a:latin typeface="Arial" charset="0"/>
                <a:ea typeface="ＭＳ Ｐゴシック" pitchFamily="34" charset="-128"/>
              </a:defRPr>
            </a:lvl2pPr>
            <a:lvl3pPr marL="1282145" indent="-256428" eaLnBrk="0" hangingPunct="0">
              <a:defRPr>
                <a:solidFill>
                  <a:schemeClr val="tx1"/>
                </a:solidFill>
                <a:latin typeface="Arial" charset="0"/>
                <a:ea typeface="ＭＳ Ｐゴシック" pitchFamily="34" charset="-128"/>
              </a:defRPr>
            </a:lvl3pPr>
            <a:lvl4pPr marL="1795004" indent="-256428" eaLnBrk="0" hangingPunct="0">
              <a:defRPr>
                <a:solidFill>
                  <a:schemeClr val="tx1"/>
                </a:solidFill>
                <a:latin typeface="Arial" charset="0"/>
                <a:ea typeface="ＭＳ Ｐゴシック" pitchFamily="34" charset="-128"/>
              </a:defRPr>
            </a:lvl4pPr>
            <a:lvl5pPr marL="2307861" indent="-256428" eaLnBrk="0" hangingPunct="0">
              <a:defRPr>
                <a:solidFill>
                  <a:schemeClr val="tx1"/>
                </a:solidFill>
                <a:latin typeface="Arial" charset="0"/>
                <a:ea typeface="ＭＳ Ｐゴシック" pitchFamily="34" charset="-128"/>
              </a:defRPr>
            </a:lvl5pPr>
            <a:lvl6pPr marL="2820720" indent="-256428" defTabSz="512858" eaLnBrk="0" fontAlgn="base" hangingPunct="0">
              <a:spcBef>
                <a:spcPct val="0"/>
              </a:spcBef>
              <a:spcAft>
                <a:spcPct val="0"/>
              </a:spcAft>
              <a:defRPr>
                <a:solidFill>
                  <a:schemeClr val="tx1"/>
                </a:solidFill>
                <a:latin typeface="Arial" charset="0"/>
                <a:ea typeface="ＭＳ Ｐゴシック" pitchFamily="34" charset="-128"/>
              </a:defRPr>
            </a:lvl6pPr>
            <a:lvl7pPr marL="3333578" indent="-256428" defTabSz="512858" eaLnBrk="0" fontAlgn="base" hangingPunct="0">
              <a:spcBef>
                <a:spcPct val="0"/>
              </a:spcBef>
              <a:spcAft>
                <a:spcPct val="0"/>
              </a:spcAft>
              <a:defRPr>
                <a:solidFill>
                  <a:schemeClr val="tx1"/>
                </a:solidFill>
                <a:latin typeface="Arial" charset="0"/>
                <a:ea typeface="ＭＳ Ｐゴシック" pitchFamily="34" charset="-128"/>
              </a:defRPr>
            </a:lvl7pPr>
            <a:lvl8pPr marL="3846437" indent="-256428" defTabSz="512858" eaLnBrk="0" fontAlgn="base" hangingPunct="0">
              <a:spcBef>
                <a:spcPct val="0"/>
              </a:spcBef>
              <a:spcAft>
                <a:spcPct val="0"/>
              </a:spcAft>
              <a:defRPr>
                <a:solidFill>
                  <a:schemeClr val="tx1"/>
                </a:solidFill>
                <a:latin typeface="Arial" charset="0"/>
                <a:ea typeface="ＭＳ Ｐゴシック" pitchFamily="34" charset="-128"/>
              </a:defRPr>
            </a:lvl8pPr>
            <a:lvl9pPr marL="4359293" indent="-256428" defTabSz="512858" eaLnBrk="0" fontAlgn="base" hangingPunct="0">
              <a:spcBef>
                <a:spcPct val="0"/>
              </a:spcBef>
              <a:spcAft>
                <a:spcPct val="0"/>
              </a:spcAft>
              <a:defRPr>
                <a:solidFill>
                  <a:schemeClr val="tx1"/>
                </a:solidFill>
                <a:latin typeface="Arial" charset="0"/>
                <a:ea typeface="ＭＳ Ｐゴシック"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35C1DA-8DFE-4F02-B15E-36CFDB670671}"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30320580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There are two types of confined spaces</a:t>
            </a:r>
            <a:r>
              <a:rPr lang="en-US" baseline="0" dirty="0"/>
              <a:t>.  </a:t>
            </a:r>
          </a:p>
          <a:p>
            <a:r>
              <a:rPr lang="en-US" baseline="0" dirty="0"/>
              <a:t>Permit Required and Non Permit required spaces.  The part you have to remember is that the non permit required space can become a permit required space depending on the kind of work being performed or when conditions change.</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FD7B25-EBB5-44A8-809E-F75A4B40558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635045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a:solidFill>
                  <a:schemeClr val="accent2"/>
                </a:solidFill>
                <a:latin typeface="Arial" charset="0"/>
              </a:defRPr>
            </a:lvl1pPr>
            <a:lvl2pPr marL="798123" indent="-306971" eaLnBrk="0" hangingPunct="0">
              <a:defRPr>
                <a:solidFill>
                  <a:schemeClr val="accent2"/>
                </a:solidFill>
                <a:latin typeface="Arial" charset="0"/>
              </a:defRPr>
            </a:lvl2pPr>
            <a:lvl3pPr marL="1227883" indent="-245577" eaLnBrk="0" hangingPunct="0">
              <a:defRPr>
                <a:solidFill>
                  <a:schemeClr val="accent2"/>
                </a:solidFill>
                <a:latin typeface="Arial" charset="0"/>
              </a:defRPr>
            </a:lvl3pPr>
            <a:lvl4pPr marL="1719034" indent="-245577" eaLnBrk="0" hangingPunct="0">
              <a:defRPr>
                <a:solidFill>
                  <a:schemeClr val="accent2"/>
                </a:solidFill>
                <a:latin typeface="Arial" charset="0"/>
              </a:defRPr>
            </a:lvl4pPr>
            <a:lvl5pPr marL="2210187" indent="-245577" eaLnBrk="0" hangingPunct="0">
              <a:defRPr>
                <a:solidFill>
                  <a:schemeClr val="accent2"/>
                </a:solidFill>
                <a:latin typeface="Arial" charset="0"/>
              </a:defRPr>
            </a:lvl5pPr>
            <a:lvl6pPr marL="2701340" indent="-245577" eaLnBrk="0" fontAlgn="base" hangingPunct="0">
              <a:spcBef>
                <a:spcPct val="0"/>
              </a:spcBef>
              <a:spcAft>
                <a:spcPct val="0"/>
              </a:spcAft>
              <a:defRPr>
                <a:solidFill>
                  <a:schemeClr val="accent2"/>
                </a:solidFill>
                <a:latin typeface="Arial" charset="0"/>
              </a:defRPr>
            </a:lvl6pPr>
            <a:lvl7pPr marL="3192492" indent="-245577" eaLnBrk="0" fontAlgn="base" hangingPunct="0">
              <a:spcBef>
                <a:spcPct val="0"/>
              </a:spcBef>
              <a:spcAft>
                <a:spcPct val="0"/>
              </a:spcAft>
              <a:defRPr>
                <a:solidFill>
                  <a:schemeClr val="accent2"/>
                </a:solidFill>
                <a:latin typeface="Arial" charset="0"/>
              </a:defRPr>
            </a:lvl7pPr>
            <a:lvl8pPr marL="3683646" indent="-245577" eaLnBrk="0" fontAlgn="base" hangingPunct="0">
              <a:spcBef>
                <a:spcPct val="0"/>
              </a:spcBef>
              <a:spcAft>
                <a:spcPct val="0"/>
              </a:spcAft>
              <a:defRPr>
                <a:solidFill>
                  <a:schemeClr val="accent2"/>
                </a:solidFill>
                <a:latin typeface="Arial" charset="0"/>
              </a:defRPr>
            </a:lvl8pPr>
            <a:lvl9pPr marL="4174798" indent="-245577" eaLnBrk="0" fontAlgn="base" hangingPunct="0">
              <a:spcBef>
                <a:spcPct val="0"/>
              </a:spcBef>
              <a:spcAft>
                <a:spcPct val="0"/>
              </a:spcAft>
              <a:defRPr>
                <a:solidFill>
                  <a:schemeClr val="accent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83AD58D-88DD-4E8D-AD6B-3343C9DB5A3E}"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03427" name="Rectangle 1026"/>
          <p:cNvSpPr>
            <a:spLocks noChangeArrowheads="1"/>
          </p:cNvSpPr>
          <p:nvPr/>
        </p:nvSpPr>
        <p:spPr bwMode="auto">
          <a:xfrm>
            <a:off x="4315274" y="1"/>
            <a:ext cx="3304176" cy="4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8230" tIns="49116" rIns="98230" bIns="49116"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03428" name="Rectangle 1027"/>
          <p:cNvSpPr>
            <a:spLocks noChangeArrowheads="1"/>
          </p:cNvSpPr>
          <p:nvPr/>
        </p:nvSpPr>
        <p:spPr bwMode="auto">
          <a:xfrm>
            <a:off x="4315274" y="9405316"/>
            <a:ext cx="3304176" cy="49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0791" tIns="48659" rIns="100791" bIns="48659" anchor="b"/>
          <a:lstStyle/>
          <a:p>
            <a:pPr marL="0" marR="0" lvl="0" indent="0" algn="r" defTabSz="1011297"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4</a:t>
            </a:r>
          </a:p>
        </p:txBody>
      </p:sp>
      <p:sp>
        <p:nvSpPr>
          <p:cNvPr id="103429" name="Rectangle 1028"/>
          <p:cNvSpPr>
            <a:spLocks noChangeArrowheads="1"/>
          </p:cNvSpPr>
          <p:nvPr/>
        </p:nvSpPr>
        <p:spPr bwMode="auto">
          <a:xfrm>
            <a:off x="3" y="9405316"/>
            <a:ext cx="3302451" cy="497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8230" tIns="49116" rIns="98230" bIns="49116"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itchFamily="34" charset="0"/>
              <a:ea typeface="+mn-ea"/>
              <a:cs typeface="+mn-cs"/>
            </a:endParaRPr>
          </a:p>
        </p:txBody>
      </p:sp>
      <p:sp>
        <p:nvSpPr>
          <p:cNvPr id="103430" name="Rectangle 1030"/>
          <p:cNvSpPr>
            <a:spLocks noGrp="1" noRot="1" noChangeAspect="1" noChangeArrowheads="1" noTextEdit="1"/>
          </p:cNvSpPr>
          <p:nvPr>
            <p:ph type="sldImg"/>
          </p:nvPr>
        </p:nvSpPr>
        <p:spPr>
          <a:xfrm>
            <a:off x="522288" y="749300"/>
            <a:ext cx="6577012" cy="3700463"/>
          </a:xfrm>
          <a:solidFill>
            <a:srgbClr val="FFFFFF"/>
          </a:solidFill>
          <a:ln w="12700" cap="flat"/>
        </p:spPr>
      </p:sp>
      <p:sp>
        <p:nvSpPr>
          <p:cNvPr id="103431" name="Rectangle 1031"/>
          <p:cNvSpPr>
            <a:spLocks noGrp="1" noChangeArrowheads="1"/>
          </p:cNvSpPr>
          <p:nvPr>
            <p:ph type="body" idx="1"/>
          </p:nvPr>
        </p:nvSpPr>
        <p:spPr>
          <a:xfrm>
            <a:off x="1016274" y="4704350"/>
            <a:ext cx="5585179" cy="445408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1" tIns="48659" rIns="100791" bIns="48659"/>
          <a:lstStyle/>
          <a:p>
            <a:r>
              <a:rPr lang="en-US" dirty="0"/>
              <a:t>Each of these spaces could support a known or potential hazard</a:t>
            </a:r>
          </a:p>
        </p:txBody>
      </p:sp>
    </p:spTree>
    <p:extLst>
      <p:ext uri="{BB962C8B-B14F-4D97-AF65-F5344CB8AC3E}">
        <p14:creationId xmlns:p14="http://schemas.microsoft.com/office/powerpoint/2010/main" val="3840225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Discuss the underlined parts of this definition</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0120293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 lockout/</a:t>
            </a:r>
            <a:r>
              <a:rPr lang="en-US" dirty="0" err="1"/>
              <a:t>tagout</a:t>
            </a:r>
            <a:r>
              <a:rPr lang="en-US" dirty="0"/>
              <a:t> standard applies to general industry employment and covers the servicing and maintenance of machines and equipment in which the unexpected start-up or the release of stored energy could cause injury to employees. </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114269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b="1" dirty="0"/>
              <a:t>Employees can be,</a:t>
            </a:r>
            <a:r>
              <a:rPr lang="en-US" b="1" baseline="0" dirty="0"/>
              <a:t> and often are, more than one.  </a:t>
            </a:r>
            <a:r>
              <a:rPr lang="en-US" baseline="0" dirty="0"/>
              <a:t>For example the operator of a vehicle is an Authorized Employee when they are performing the morning vehicle checks, adding oil or washer fluid, etc., but would be an Affected Employee when they give the vehicle to the mechanic for more intensive repairs.</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122529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Programs must</a:t>
            </a:r>
            <a:r>
              <a:rPr lang="en-US" baseline="0" dirty="0"/>
              <a:t> be employer-specific.  If you only do 1 or 2 of the activities on the previous slide, your program only has to include those activities.  </a:t>
            </a:r>
          </a:p>
          <a:p>
            <a:endParaRPr lang="en-US" baseline="0" dirty="0"/>
          </a:p>
          <a:p>
            <a:r>
              <a:rPr lang="en-US" baseline="0" dirty="0"/>
              <a:t>If you do more of the activities, then you must address more.</a:t>
            </a:r>
            <a:endParaRPr lang="en-US" dirty="0"/>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464634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Main purpose of this slide is to indicate that if employees see these devices they do not touch them remove them or alter them in any way. </a:t>
            </a:r>
          </a:p>
        </p:txBody>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072079-3CF0-4D62-BD88-CBFE6B3A897A}"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10/15/2026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87587A-7DBC-4B3C-B174-49C1D3E4B17A}"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831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6.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3.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 Id="rId4" Type="http://schemas.openxmlformats.org/officeDocument/2006/relationships/image" Target="../media/image29.jpe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3.xml"/><Relationship Id="rId5" Type="http://schemas.openxmlformats.org/officeDocument/2006/relationships/image" Target="../media/image30.jpeg"/><Relationship Id="rId4" Type="http://schemas.openxmlformats.org/officeDocument/2006/relationships/image" Target="../media/image29.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6.jpe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6.jpeg"/><Relationship Id="rId4" Type="http://schemas.openxmlformats.org/officeDocument/2006/relationships/image" Target="../media/image5.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4.xml"/><Relationship Id="rId4" Type="http://schemas.openxmlformats.org/officeDocument/2006/relationships/image" Target="../media/image29.jpe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jpeg"/><Relationship Id="rId1" Type="http://schemas.openxmlformats.org/officeDocument/2006/relationships/slideMaster" Target="../slideMasters/slideMaster4.xml"/><Relationship Id="rId5" Type="http://schemas.openxmlformats.org/officeDocument/2006/relationships/image" Target="../media/image30.jpeg"/><Relationship Id="rId4" Type="http://schemas.openxmlformats.org/officeDocument/2006/relationships/image" Target="../media/image29.jpe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DBC1-0C09-7277-723F-C62BD2879A8A}"/>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C40B4FF1-327C-4429-C403-EC2B0D8AB049}"/>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4F11FF72-D76F-47F9-B9CC-8694BFCD3A5F}"/>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5" name="Footer Placeholder 4">
            <a:extLst>
              <a:ext uri="{FF2B5EF4-FFF2-40B4-BE49-F238E27FC236}">
                <a16:creationId xmlns:a16="http://schemas.microsoft.com/office/drawing/2014/main" id="{6E69EEB9-86F7-C609-A55E-51FC375850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2BA37B-4D76-A5B7-E8B9-4E608EBB3D9D}"/>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3522206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C383E-C8A6-11B7-D202-F9089FC58E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74A29E-8108-B64C-9B1B-420E9FB0B4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31A6B9-C97D-2E59-B5C0-EFB4A4F78403}"/>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5" name="Footer Placeholder 4">
            <a:extLst>
              <a:ext uri="{FF2B5EF4-FFF2-40B4-BE49-F238E27FC236}">
                <a16:creationId xmlns:a16="http://schemas.microsoft.com/office/drawing/2014/main" id="{9B13CA21-0FA0-6750-0295-33DE8B929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DFCB7-CC55-B034-F5A7-AAD798F780AF}"/>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577149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55F59-87A6-3232-7465-4649D822627D}"/>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95CA5381-9003-3A15-706C-8F2883F36312}"/>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680F8B-F5D4-6002-02DC-888DFD1400A9}"/>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5" name="Footer Placeholder 4">
            <a:extLst>
              <a:ext uri="{FF2B5EF4-FFF2-40B4-BE49-F238E27FC236}">
                <a16:creationId xmlns:a16="http://schemas.microsoft.com/office/drawing/2014/main" id="{0F00FB02-4CC6-2055-F6CD-161F36305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000BFA-40C7-2107-D15C-420909CA08B3}"/>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292697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03593-1538-6D12-C904-8EB72AB2A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4FFD5A-2D7B-442E-A617-DD09936BCA63}"/>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95D74C-AE9B-26E3-273F-17D5DCB4E2DF}"/>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24946ED-6E9D-606F-344D-53F46674EB28}"/>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6" name="Footer Placeholder 5">
            <a:extLst>
              <a:ext uri="{FF2B5EF4-FFF2-40B4-BE49-F238E27FC236}">
                <a16:creationId xmlns:a16="http://schemas.microsoft.com/office/drawing/2014/main" id="{FAB90523-F7C5-560F-6D10-84D41D7844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02FD26-4DC1-3C4C-8E2C-1DF7264322D2}"/>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3497067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7027-1142-5CBD-A3D1-9892859CBD2E}"/>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0BF20A-481D-7500-16AF-DF081DE83159}"/>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392614F-88DA-860A-51D5-37820D12349A}"/>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7FA9F9-3203-511A-7D55-1310E16DBF3E}"/>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5E888192-1DC4-8A7B-803B-B3156F280848}"/>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F54AC8-74DA-DFB2-4A4D-FFBE961C3FB3}"/>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8" name="Footer Placeholder 7">
            <a:extLst>
              <a:ext uri="{FF2B5EF4-FFF2-40B4-BE49-F238E27FC236}">
                <a16:creationId xmlns:a16="http://schemas.microsoft.com/office/drawing/2014/main" id="{7B6DAE21-2E35-56EC-238F-99B0778B35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974008-825C-5946-CB5B-426331AD0AC8}"/>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3751680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CED7-94CE-59D3-590D-41093400516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E40274-C96A-0123-F8FB-B4166109A107}"/>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4" name="Footer Placeholder 3">
            <a:extLst>
              <a:ext uri="{FF2B5EF4-FFF2-40B4-BE49-F238E27FC236}">
                <a16:creationId xmlns:a16="http://schemas.microsoft.com/office/drawing/2014/main" id="{984FC291-E9F2-3B80-EE80-D7F82EE69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992111-A7BA-E10F-5AC2-24AB53EA5141}"/>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40764104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6DC4F-65DD-4C84-170C-39B1D3C70A65}"/>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3" name="Footer Placeholder 2">
            <a:extLst>
              <a:ext uri="{FF2B5EF4-FFF2-40B4-BE49-F238E27FC236}">
                <a16:creationId xmlns:a16="http://schemas.microsoft.com/office/drawing/2014/main" id="{A98A81DB-D460-02C5-D838-0EEB0BB1DF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9BEAA9-F4ED-D125-3AAE-F62B15F71492}"/>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336757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7D54D-DF80-8115-C10A-761EC2DBF71D}"/>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17F05934-27E8-4BE1-93A1-0CAA29A4416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2593A6-9D72-1CD2-804B-0DEF2BA233A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BB1B3C2-46CE-EAC9-B92D-1F0965A32AFF}"/>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6" name="Footer Placeholder 5">
            <a:extLst>
              <a:ext uri="{FF2B5EF4-FFF2-40B4-BE49-F238E27FC236}">
                <a16:creationId xmlns:a16="http://schemas.microsoft.com/office/drawing/2014/main" id="{30280F8E-0473-D3DE-4B66-BF4A69DFE7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A7ECC7-B845-8095-6EAA-F4C91D80CD6A}"/>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8710054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CE6EC-D962-AFA7-8A06-58DDC2C375DF}"/>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416DA55A-2435-C238-0132-80217E83B58E}"/>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71982664-7102-17E7-DD55-C7573610A5B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D983FABF-77CB-617D-9A6A-1A85F646B689}"/>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6" name="Footer Placeholder 5">
            <a:extLst>
              <a:ext uri="{FF2B5EF4-FFF2-40B4-BE49-F238E27FC236}">
                <a16:creationId xmlns:a16="http://schemas.microsoft.com/office/drawing/2014/main" id="{564DF6BE-7542-0617-2233-037A70C23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306603-46B5-0822-9DA4-9EC5E5285050}"/>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1466512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89947-EDC7-EC20-C9BB-88D7710691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6BFA41-9401-B4EB-77B0-734F65E44D4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8A25CA-411A-61EA-D9A1-47788A65F416}"/>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5" name="Footer Placeholder 4">
            <a:extLst>
              <a:ext uri="{FF2B5EF4-FFF2-40B4-BE49-F238E27FC236}">
                <a16:creationId xmlns:a16="http://schemas.microsoft.com/office/drawing/2014/main" id="{C6D33558-7F09-0FD6-AE4F-CFFBE688DA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B0C87-64F6-89B5-7569-CBE34765ACA7}"/>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672146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79BF3A-2855-9675-39B8-5B4F155711EB}"/>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E7772A-340A-76E0-11F9-962BBF36B9CF}"/>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82BBB7-6B7B-7DBC-7FC0-BDDCD62697C7}"/>
              </a:ext>
            </a:extLst>
          </p:cNvPr>
          <p:cNvSpPr>
            <a:spLocks noGrp="1"/>
          </p:cNvSpPr>
          <p:nvPr>
            <p:ph type="dt" sz="half" idx="10"/>
          </p:nvPr>
        </p:nvSpPr>
        <p:spPr/>
        <p:txBody>
          <a:bodyPr/>
          <a:lstStyle/>
          <a:p>
            <a:fld id="{697BC14B-94A6-4BA1-B30D-F6F32AB573EA}" type="datetimeFigureOut">
              <a:rPr lang="en-US" smtClean="0"/>
              <a:t>10/15/2026</a:t>
            </a:fld>
            <a:endParaRPr lang="en-US"/>
          </a:p>
        </p:txBody>
      </p:sp>
      <p:sp>
        <p:nvSpPr>
          <p:cNvPr id="5" name="Footer Placeholder 4">
            <a:extLst>
              <a:ext uri="{FF2B5EF4-FFF2-40B4-BE49-F238E27FC236}">
                <a16:creationId xmlns:a16="http://schemas.microsoft.com/office/drawing/2014/main" id="{2D893F16-8AB6-4263-CAB4-2299B2AECF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2DB0D3-6D43-82B4-E0CB-C2B4D40077A0}"/>
              </a:ext>
            </a:extLst>
          </p:cNvPr>
          <p:cNvSpPr>
            <a:spLocks noGrp="1"/>
          </p:cNvSpPr>
          <p:nvPr>
            <p:ph type="sldNum" sz="quarter" idx="12"/>
          </p:nvPr>
        </p:nvSpPr>
        <p:spPr/>
        <p:txBody>
          <a:bodyPr/>
          <a:lstStyle/>
          <a:p>
            <a:fld id="{B3358645-4C51-420A-96CD-5FEFF09D7226}" type="slidenum">
              <a:rPr lang="en-US" smtClean="0"/>
              <a:t>‹#›</a:t>
            </a:fld>
            <a:endParaRPr lang="en-US"/>
          </a:p>
        </p:txBody>
      </p:sp>
    </p:spTree>
    <p:extLst>
      <p:ext uri="{BB962C8B-B14F-4D97-AF65-F5344CB8AC3E}">
        <p14:creationId xmlns:p14="http://schemas.microsoft.com/office/powerpoint/2010/main" val="2550630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Maint Content w. subhead">
    <p:spTree>
      <p:nvGrpSpPr>
        <p:cNvPr id="1" name=""/>
        <p:cNvGrpSpPr/>
        <p:nvPr/>
      </p:nvGrpSpPr>
      <p:grpSpPr>
        <a:xfrm>
          <a:off x="0" y="0"/>
          <a:ext cx="0" cy="0"/>
          <a:chOff x="0" y="0"/>
          <a:chExt cx="0" cy="0"/>
        </a:xfrm>
      </p:grpSpPr>
      <p:sp>
        <p:nvSpPr>
          <p:cNvPr id="11" name="Content Placeholder 14">
            <a:extLst>
              <a:ext uri="{FF2B5EF4-FFF2-40B4-BE49-F238E27FC236}">
                <a16:creationId xmlns:a16="http://schemas.microsoft.com/office/drawing/2014/main" id="{FA9FF24B-68B5-4FA5-819F-87643F40E60E}"/>
              </a:ext>
            </a:extLst>
          </p:cNvPr>
          <p:cNvSpPr>
            <a:spLocks noGrp="1"/>
          </p:cNvSpPr>
          <p:nvPr>
            <p:ph sz="quarter" idx="15" hasCustomPrompt="1"/>
          </p:nvPr>
        </p:nvSpPr>
        <p:spPr>
          <a:xfrm>
            <a:off x="1444644" y="1590485"/>
            <a:ext cx="16076841" cy="466281"/>
          </a:xfrm>
          <a:prstGeom prst="rect">
            <a:avLst/>
          </a:prstGeom>
        </p:spPr>
        <p:txBody>
          <a:bodyPr wrap="square">
            <a:spAutoFit/>
          </a:bodyPr>
          <a:lstStyle>
            <a:lvl1pPr marL="0" indent="0" latinLnBrk="0">
              <a:buNone/>
              <a:defRPr sz="2700">
                <a:solidFill>
                  <a:srgbClr val="768692"/>
                </a:solidFill>
                <a:latin typeface="Franklin Gothic Book" panose="020B0503020102020204" pitchFamily="34" charset="0"/>
              </a:defRPr>
            </a:lvl1pPr>
            <a:lvl2pPr marL="685800" indent="0">
              <a:buNone/>
              <a:defRPr>
                <a:solidFill>
                  <a:srgbClr val="768692"/>
                </a:solidFill>
                <a:latin typeface="Franklin Gothic Book" panose="020B0503020102020204" pitchFamily="34" charset="0"/>
              </a:defRPr>
            </a:lvl2pPr>
            <a:lvl3pPr marL="1371600" indent="0">
              <a:buNone/>
              <a:defRPr>
                <a:solidFill>
                  <a:srgbClr val="768692"/>
                </a:solidFill>
                <a:latin typeface="Franklin Gothic Book" panose="020B0503020102020204" pitchFamily="34" charset="0"/>
              </a:defRPr>
            </a:lvl3pPr>
            <a:lvl4pPr marL="2057400" indent="0">
              <a:buNone/>
              <a:defRPr>
                <a:solidFill>
                  <a:srgbClr val="768692"/>
                </a:solidFill>
                <a:latin typeface="Franklin Gothic Book" panose="020B0503020102020204" pitchFamily="34" charset="0"/>
              </a:defRPr>
            </a:lvl4pPr>
            <a:lvl5pPr marL="2743200" indent="0">
              <a:buNone/>
              <a:defRPr>
                <a:solidFill>
                  <a:srgbClr val="768692"/>
                </a:solidFill>
                <a:latin typeface="Franklin Gothic Book" panose="020B0503020102020204" pitchFamily="34" charset="0"/>
              </a:defRPr>
            </a:lvl5pPr>
          </a:lstStyle>
          <a:p>
            <a:pPr lvl="0"/>
            <a:r>
              <a:rPr lang="en-US"/>
              <a:t>Subheading</a:t>
            </a:r>
          </a:p>
        </p:txBody>
      </p:sp>
      <p:sp>
        <p:nvSpPr>
          <p:cNvPr id="13" name="Title 1">
            <a:extLst>
              <a:ext uri="{FF2B5EF4-FFF2-40B4-BE49-F238E27FC236}">
                <a16:creationId xmlns:a16="http://schemas.microsoft.com/office/drawing/2014/main" id="{74DD5026-390A-49DB-8700-27379332E273}"/>
              </a:ext>
            </a:extLst>
          </p:cNvPr>
          <p:cNvSpPr>
            <a:spLocks noGrp="1"/>
          </p:cNvSpPr>
          <p:nvPr>
            <p:ph type="title"/>
          </p:nvPr>
        </p:nvSpPr>
        <p:spPr>
          <a:xfrm>
            <a:off x="1444644" y="607371"/>
            <a:ext cx="16076841" cy="1012328"/>
          </a:xfrm>
        </p:spPr>
        <p:txBody>
          <a:bodyPr>
            <a:spAutoFit/>
          </a:bodyPr>
          <a:lstStyle>
            <a:lvl1pPr marL="0" indent="0">
              <a:defRPr/>
            </a:lvl1pPr>
          </a:lstStyle>
          <a:p>
            <a:r>
              <a:rPr lang="en-US"/>
              <a:t>Click to edit Master title style</a:t>
            </a:r>
          </a:p>
        </p:txBody>
      </p:sp>
      <p:sp>
        <p:nvSpPr>
          <p:cNvPr id="14" name="직사각형 2">
            <a:extLst>
              <a:ext uri="{FF2B5EF4-FFF2-40B4-BE49-F238E27FC236}">
                <a16:creationId xmlns:a16="http://schemas.microsoft.com/office/drawing/2014/main" id="{10FC16BB-A67A-3A42-AEA6-E28D6F032007}"/>
              </a:ext>
            </a:extLst>
          </p:cNvPr>
          <p:cNvSpPr/>
          <p:nvPr userDrawn="1"/>
        </p:nvSpPr>
        <p:spPr>
          <a:xfrm>
            <a:off x="17611061" y="9620633"/>
            <a:ext cx="468783" cy="467129"/>
          </a:xfrm>
          <a:prstGeom prst="rect">
            <a:avLst/>
          </a:prstGeom>
          <a:solidFill>
            <a:srgbClr val="1DA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5" name="직사각형 2">
            <a:extLst>
              <a:ext uri="{FF2B5EF4-FFF2-40B4-BE49-F238E27FC236}">
                <a16:creationId xmlns:a16="http://schemas.microsoft.com/office/drawing/2014/main" id="{0C880E1D-7CAD-6449-BE0C-73967E33468D}"/>
              </a:ext>
            </a:extLst>
          </p:cNvPr>
          <p:cNvSpPr/>
          <p:nvPr userDrawn="1"/>
        </p:nvSpPr>
        <p:spPr>
          <a:xfrm>
            <a:off x="17557376" y="9566548"/>
            <a:ext cx="468783" cy="467129"/>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Slide Number Placeholder 2">
            <a:extLst>
              <a:ext uri="{FF2B5EF4-FFF2-40B4-BE49-F238E27FC236}">
                <a16:creationId xmlns:a16="http://schemas.microsoft.com/office/drawing/2014/main" id="{BC46E53A-5CFC-114D-8018-444E859B4BFB}"/>
              </a:ext>
            </a:extLst>
          </p:cNvPr>
          <p:cNvSpPr txBox="1">
            <a:spLocks/>
          </p:cNvSpPr>
          <p:nvPr userDrawn="1"/>
        </p:nvSpPr>
        <p:spPr>
          <a:xfrm>
            <a:off x="17521486"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
        <p:nvSpPr>
          <p:cNvPr id="17" name="직사각형 2">
            <a:extLst>
              <a:ext uri="{FF2B5EF4-FFF2-40B4-BE49-F238E27FC236}">
                <a16:creationId xmlns:a16="http://schemas.microsoft.com/office/drawing/2014/main" id="{957403FF-DADD-7447-8637-60A145B978CC}"/>
              </a:ext>
            </a:extLst>
          </p:cNvPr>
          <p:cNvSpPr/>
          <p:nvPr userDrawn="1"/>
        </p:nvSpPr>
        <p:spPr>
          <a:xfrm>
            <a:off x="972274"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8" name="Content Placeholder 2">
            <a:extLst>
              <a:ext uri="{FF2B5EF4-FFF2-40B4-BE49-F238E27FC236}">
                <a16:creationId xmlns:a16="http://schemas.microsoft.com/office/drawing/2014/main" id="{9296E6F7-A404-5943-9876-091BC0F61941}"/>
              </a:ext>
            </a:extLst>
          </p:cNvPr>
          <p:cNvSpPr>
            <a:spLocks noGrp="1"/>
          </p:cNvSpPr>
          <p:nvPr userDrawn="1">
            <p:ph idx="1"/>
          </p:nvPr>
        </p:nvSpPr>
        <p:spPr>
          <a:xfrm>
            <a:off x="1448595" y="2254685"/>
            <a:ext cx="16072890" cy="70295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62613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B82409E-0A5A-4561-8FD0-6BB403F471D4}"/>
              </a:ext>
            </a:extLst>
          </p:cNvPr>
          <p:cNvSpPr>
            <a:spLocks noGrp="1"/>
          </p:cNvSpPr>
          <p:nvPr>
            <p:ph type="title" hasCustomPrompt="1"/>
          </p:nvPr>
        </p:nvSpPr>
        <p:spPr>
          <a:xfrm>
            <a:off x="8448326" y="2896322"/>
            <a:ext cx="8117727" cy="842699"/>
          </a:xfrm>
        </p:spPr>
        <p:txBody>
          <a:bodyPr/>
          <a:lstStyle>
            <a:lvl1pPr>
              <a:defRPr baseline="0">
                <a:solidFill>
                  <a:srgbClr val="005DAA"/>
                </a:solidFill>
              </a:defRPr>
            </a:lvl1pPr>
          </a:lstStyle>
          <a:p>
            <a:r>
              <a:rPr lang="en-US"/>
              <a:t>Table of Contents</a:t>
            </a:r>
          </a:p>
        </p:txBody>
      </p:sp>
      <p:sp>
        <p:nvSpPr>
          <p:cNvPr id="6" name="Table Placeholder 9">
            <a:extLst>
              <a:ext uri="{FF2B5EF4-FFF2-40B4-BE49-F238E27FC236}">
                <a16:creationId xmlns:a16="http://schemas.microsoft.com/office/drawing/2014/main" id="{27E3D9F0-7672-4107-BE33-C3E33B564C65}"/>
              </a:ext>
            </a:extLst>
          </p:cNvPr>
          <p:cNvSpPr>
            <a:spLocks noGrp="1"/>
          </p:cNvSpPr>
          <p:nvPr>
            <p:ph type="tbl" sz="quarter" idx="11" hasCustomPrompt="1"/>
          </p:nvPr>
        </p:nvSpPr>
        <p:spPr>
          <a:xfrm>
            <a:off x="8448326" y="3704252"/>
            <a:ext cx="8111898" cy="1038225"/>
          </a:xfrm>
          <a:prstGeom prst="rect">
            <a:avLst/>
          </a:prstGeom>
        </p:spPr>
        <p:txBody>
          <a:bodyPr/>
          <a:lstStyle>
            <a:lvl1pPr marL="0" indent="0">
              <a:buFont typeface="+mj-lt"/>
              <a:buNone/>
              <a:defRPr sz="2400" b="1">
                <a:latin typeface="Franklin Gothic Book" panose="020B0503020102020204" pitchFamily="34" charset="0"/>
              </a:defRPr>
            </a:lvl1pPr>
          </a:lstStyle>
          <a:p>
            <a:r>
              <a:rPr lang="en-US"/>
              <a:t>Title</a:t>
            </a:r>
          </a:p>
        </p:txBody>
      </p:sp>
      <p:sp>
        <p:nvSpPr>
          <p:cNvPr id="7" name="Picture Placeholder 2">
            <a:extLst>
              <a:ext uri="{FF2B5EF4-FFF2-40B4-BE49-F238E27FC236}">
                <a16:creationId xmlns:a16="http://schemas.microsoft.com/office/drawing/2014/main" id="{D2465B9B-3BAC-004B-B6CC-B7777CF346E2}"/>
              </a:ext>
            </a:extLst>
          </p:cNvPr>
          <p:cNvSpPr>
            <a:spLocks noGrp="1"/>
          </p:cNvSpPr>
          <p:nvPr>
            <p:ph type="pic" sz="quarter" idx="12" hasCustomPrompt="1"/>
          </p:nvPr>
        </p:nvSpPr>
        <p:spPr>
          <a:xfrm>
            <a:off x="0" y="0"/>
            <a:ext cx="6741543" cy="10287000"/>
          </a:xfrm>
          <a:solidFill>
            <a:schemeClr val="bg1">
              <a:lumMod val="85000"/>
            </a:schemeClr>
          </a:solidFill>
        </p:spPr>
        <p:txBody>
          <a:bodyPr>
            <a:normAutofit/>
          </a:bodyPr>
          <a:lstStyle>
            <a:lvl1pPr marL="0" indent="0" algn="ctr">
              <a:buNone/>
              <a:defRPr sz="3600"/>
            </a:lvl1pPr>
          </a:lstStyle>
          <a:p>
            <a:r>
              <a:rPr lang="en-US"/>
              <a:t>Click picture icon -&gt; F drive-&gt;       Z System Tools-&gt;Presentation Images-&gt;2. Agenda Slide</a:t>
            </a:r>
          </a:p>
        </p:txBody>
      </p:sp>
    </p:spTree>
    <p:extLst>
      <p:ext uri="{BB962C8B-B14F-4D97-AF65-F5344CB8AC3E}">
        <p14:creationId xmlns:p14="http://schemas.microsoft.com/office/powerpoint/2010/main" val="42303351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ight Picture w.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44643" y="1991639"/>
            <a:ext cx="9354425" cy="727380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2">
            <a:extLst>
              <a:ext uri="{FF2B5EF4-FFF2-40B4-BE49-F238E27FC236}">
                <a16:creationId xmlns:a16="http://schemas.microsoft.com/office/drawing/2014/main" id="{33D95E10-1C22-41D8-8965-87892FAAE273}"/>
              </a:ext>
            </a:extLst>
          </p:cNvPr>
          <p:cNvSpPr txBox="1">
            <a:spLocks/>
          </p:cNvSpPr>
          <p:nvPr userDrawn="1"/>
        </p:nvSpPr>
        <p:spPr>
          <a:xfrm>
            <a:off x="17284453" y="9606346"/>
            <a:ext cx="714266"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
        <p:nvSpPr>
          <p:cNvPr id="15" name="직사각형 2">
            <a:extLst>
              <a:ext uri="{FF2B5EF4-FFF2-40B4-BE49-F238E27FC236}">
                <a16:creationId xmlns:a16="http://schemas.microsoft.com/office/drawing/2014/main" id="{AB8C34C0-DB2B-3B47-8524-6F05022831CE}"/>
              </a:ext>
            </a:extLst>
          </p:cNvPr>
          <p:cNvSpPr/>
          <p:nvPr userDrawn="1"/>
        </p:nvSpPr>
        <p:spPr>
          <a:xfrm>
            <a:off x="972274"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Title 1">
            <a:extLst>
              <a:ext uri="{FF2B5EF4-FFF2-40B4-BE49-F238E27FC236}">
                <a16:creationId xmlns:a16="http://schemas.microsoft.com/office/drawing/2014/main" id="{83AC6F4F-A3D2-6B47-8973-4C20ACF6D692}"/>
              </a:ext>
            </a:extLst>
          </p:cNvPr>
          <p:cNvSpPr>
            <a:spLocks noGrp="1"/>
          </p:cNvSpPr>
          <p:nvPr>
            <p:ph type="title"/>
          </p:nvPr>
        </p:nvSpPr>
        <p:spPr>
          <a:xfrm>
            <a:off x="1450101" y="150322"/>
            <a:ext cx="9348966" cy="1926425"/>
          </a:xfrm>
        </p:spPr>
        <p:txBody>
          <a:bodyPr>
            <a:spAutoFit/>
          </a:bodyPr>
          <a:lstStyle/>
          <a:p>
            <a:r>
              <a:rPr lang="en-US"/>
              <a:t>Click to edit Master title style</a:t>
            </a:r>
          </a:p>
        </p:txBody>
      </p:sp>
      <p:sp>
        <p:nvSpPr>
          <p:cNvPr id="12" name="Rectangle 11">
            <a:extLst>
              <a:ext uri="{FF2B5EF4-FFF2-40B4-BE49-F238E27FC236}">
                <a16:creationId xmlns:a16="http://schemas.microsoft.com/office/drawing/2014/main" id="{68C8D854-E84F-0944-A5A6-26C0EC5F0A3C}"/>
              </a:ext>
            </a:extLst>
          </p:cNvPr>
          <p:cNvSpPr/>
          <p:nvPr userDrawn="1"/>
        </p:nvSpPr>
        <p:spPr>
          <a:xfrm>
            <a:off x="14353674" y="0"/>
            <a:ext cx="3934326" cy="10287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Franklin Gothic Book Regular"/>
            </a:endParaRPr>
          </a:p>
        </p:txBody>
      </p:sp>
      <p:sp>
        <p:nvSpPr>
          <p:cNvPr id="14" name="Picture Placeholder 2">
            <a:extLst>
              <a:ext uri="{FF2B5EF4-FFF2-40B4-BE49-F238E27FC236}">
                <a16:creationId xmlns:a16="http://schemas.microsoft.com/office/drawing/2014/main" id="{3CE43854-F635-6B41-88E2-5B4A53A18DDA}"/>
              </a:ext>
            </a:extLst>
          </p:cNvPr>
          <p:cNvSpPr>
            <a:spLocks noGrp="1"/>
          </p:cNvSpPr>
          <p:nvPr>
            <p:ph type="pic" sz="quarter" idx="15" hasCustomPrompt="1"/>
          </p:nvPr>
        </p:nvSpPr>
        <p:spPr>
          <a:xfrm>
            <a:off x="11649458" y="866510"/>
            <a:ext cx="5788152" cy="8418134"/>
          </a:xfrm>
          <a:solidFill>
            <a:schemeClr val="bg1">
              <a:lumMod val="85000"/>
            </a:schemeClr>
          </a:solidFill>
        </p:spPr>
        <p:txBody>
          <a:bodyPr/>
          <a:lstStyle>
            <a:lvl1pPr marL="0" marR="0" indent="0" algn="l" defTabSz="1371600" rtl="0" eaLnBrk="1" fontAlgn="auto" latinLnBrk="0" hangingPunct="1">
              <a:lnSpc>
                <a:spcPct val="90000"/>
              </a:lnSpc>
              <a:spcBef>
                <a:spcPts val="1500"/>
              </a:spcBef>
              <a:spcAft>
                <a:spcPts val="0"/>
              </a:spcAft>
              <a:buClr>
                <a:srgbClr val="005DAA"/>
              </a:buClr>
              <a:buSzTx/>
              <a:buFont typeface="Arial" panose="020B0604020202020204" pitchFamily="34" charset="0"/>
              <a:buNone/>
              <a:tabLst/>
              <a:defRPr sz="4200"/>
            </a:lvl1pPr>
          </a:lstStyle>
          <a:p>
            <a:r>
              <a:rPr lang="en-US"/>
              <a:t>Click picture icon -&gt;       F drive-&gt;Z System Tools -&gt;Presentation Images   -&gt;4. Content slides</a:t>
            </a:r>
          </a:p>
          <a:p>
            <a:r>
              <a:rPr lang="en-US"/>
              <a:t> </a:t>
            </a:r>
          </a:p>
          <a:p>
            <a:endParaRPr lang="en-US"/>
          </a:p>
        </p:txBody>
      </p:sp>
      <p:sp>
        <p:nvSpPr>
          <p:cNvPr id="17" name="Slide Number Placeholder 2">
            <a:extLst>
              <a:ext uri="{FF2B5EF4-FFF2-40B4-BE49-F238E27FC236}">
                <a16:creationId xmlns:a16="http://schemas.microsoft.com/office/drawing/2014/main" id="{6570B1AF-ACEC-C740-99AE-2F7EEA86FD96}"/>
              </a:ext>
            </a:extLst>
          </p:cNvPr>
          <p:cNvSpPr txBox="1">
            <a:spLocks/>
          </p:cNvSpPr>
          <p:nvPr userDrawn="1"/>
        </p:nvSpPr>
        <p:spPr>
          <a:xfrm>
            <a:off x="17535338"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Tree>
    <p:extLst>
      <p:ext uri="{BB962C8B-B14F-4D97-AF65-F5344CB8AC3E}">
        <p14:creationId xmlns:p14="http://schemas.microsoft.com/office/powerpoint/2010/main" val="499127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ain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69A79040-C682-4FF1-ADBB-648D80E3C465}"/>
              </a:ext>
            </a:extLst>
          </p:cNvPr>
          <p:cNvSpPr>
            <a:spLocks noGrp="1"/>
          </p:cNvSpPr>
          <p:nvPr>
            <p:ph type="title"/>
          </p:nvPr>
        </p:nvSpPr>
        <p:spPr>
          <a:xfrm>
            <a:off x="1444643" y="607371"/>
            <a:ext cx="16076841" cy="1012328"/>
          </a:xfrm>
        </p:spPr>
        <p:txBody>
          <a:bodyPr>
            <a:spAutoFit/>
          </a:bodyPr>
          <a:lstStyle/>
          <a:p>
            <a:r>
              <a:rPr lang="en-US"/>
              <a:t>Click to edit Master title style</a:t>
            </a:r>
          </a:p>
        </p:txBody>
      </p:sp>
      <p:sp>
        <p:nvSpPr>
          <p:cNvPr id="12" name="직사각형 2">
            <a:extLst>
              <a:ext uri="{FF2B5EF4-FFF2-40B4-BE49-F238E27FC236}">
                <a16:creationId xmlns:a16="http://schemas.microsoft.com/office/drawing/2014/main" id="{EAF4B7B9-4110-A440-8493-C0F6E05A6630}"/>
              </a:ext>
            </a:extLst>
          </p:cNvPr>
          <p:cNvSpPr/>
          <p:nvPr userDrawn="1"/>
        </p:nvSpPr>
        <p:spPr>
          <a:xfrm>
            <a:off x="17611061" y="9620633"/>
            <a:ext cx="468783" cy="467129"/>
          </a:xfrm>
          <a:prstGeom prst="rect">
            <a:avLst/>
          </a:prstGeom>
          <a:solidFill>
            <a:srgbClr val="1DA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3" name="직사각형 2">
            <a:extLst>
              <a:ext uri="{FF2B5EF4-FFF2-40B4-BE49-F238E27FC236}">
                <a16:creationId xmlns:a16="http://schemas.microsoft.com/office/drawing/2014/main" id="{EDAF9EC2-CCE2-F749-96E0-6AFDB53A45EF}"/>
              </a:ext>
            </a:extLst>
          </p:cNvPr>
          <p:cNvSpPr/>
          <p:nvPr userDrawn="1"/>
        </p:nvSpPr>
        <p:spPr>
          <a:xfrm>
            <a:off x="17557376" y="9566548"/>
            <a:ext cx="468783" cy="467129"/>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4" name="Slide Number Placeholder 2">
            <a:extLst>
              <a:ext uri="{FF2B5EF4-FFF2-40B4-BE49-F238E27FC236}">
                <a16:creationId xmlns:a16="http://schemas.microsoft.com/office/drawing/2014/main" id="{7D423048-199B-844D-99A7-9A2F95CD320B}"/>
              </a:ext>
            </a:extLst>
          </p:cNvPr>
          <p:cNvSpPr txBox="1">
            <a:spLocks/>
          </p:cNvSpPr>
          <p:nvPr userDrawn="1"/>
        </p:nvSpPr>
        <p:spPr>
          <a:xfrm>
            <a:off x="17521486"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713B7A39-1AFE-2F48-B77C-8959D79DE304}" type="slidenum">
              <a:rPr lang="en-US" sz="1650" smtClean="0">
                <a:solidFill>
                  <a:schemeClr val="bg1"/>
                </a:solidFill>
              </a:rPr>
              <a:t>‹#›</a:t>
            </a:fld>
            <a:endParaRPr lang="en-US" sz="1800">
              <a:solidFill>
                <a:schemeClr val="bg1"/>
              </a:solidFill>
            </a:endParaRPr>
          </a:p>
        </p:txBody>
      </p:sp>
      <p:sp>
        <p:nvSpPr>
          <p:cNvPr id="15" name="직사각형 2">
            <a:extLst>
              <a:ext uri="{FF2B5EF4-FFF2-40B4-BE49-F238E27FC236}">
                <a16:creationId xmlns:a16="http://schemas.microsoft.com/office/drawing/2014/main" id="{D5162075-5177-D64B-8286-95B71D7A14F5}"/>
              </a:ext>
            </a:extLst>
          </p:cNvPr>
          <p:cNvSpPr/>
          <p:nvPr userDrawn="1"/>
        </p:nvSpPr>
        <p:spPr>
          <a:xfrm>
            <a:off x="972274"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Content Placeholder 2">
            <a:extLst>
              <a:ext uri="{FF2B5EF4-FFF2-40B4-BE49-F238E27FC236}">
                <a16:creationId xmlns:a16="http://schemas.microsoft.com/office/drawing/2014/main" id="{5A901821-3ECA-BE49-9270-998FA8F36017}"/>
              </a:ext>
            </a:extLst>
          </p:cNvPr>
          <p:cNvSpPr>
            <a:spLocks noGrp="1"/>
          </p:cNvSpPr>
          <p:nvPr userDrawn="1">
            <p:ph idx="1"/>
          </p:nvPr>
        </p:nvSpPr>
        <p:spPr>
          <a:xfrm>
            <a:off x="1444643" y="1695949"/>
            <a:ext cx="16076841" cy="75556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3682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Right Picture w.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04144" y="1991639"/>
            <a:ext cx="9354425" cy="7273806"/>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직사각형 2">
            <a:extLst>
              <a:ext uri="{FF2B5EF4-FFF2-40B4-BE49-F238E27FC236}">
                <a16:creationId xmlns:a16="http://schemas.microsoft.com/office/drawing/2014/main" id="{AB8C34C0-DB2B-3B47-8524-6F05022831CE}"/>
              </a:ext>
            </a:extLst>
          </p:cNvPr>
          <p:cNvSpPr/>
          <p:nvPr userDrawn="1"/>
        </p:nvSpPr>
        <p:spPr>
          <a:xfrm>
            <a:off x="7431775" y="866512"/>
            <a:ext cx="472370" cy="470702"/>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6" name="Title 1">
            <a:extLst>
              <a:ext uri="{FF2B5EF4-FFF2-40B4-BE49-F238E27FC236}">
                <a16:creationId xmlns:a16="http://schemas.microsoft.com/office/drawing/2014/main" id="{83AC6F4F-A3D2-6B47-8973-4C20ACF6D692}"/>
              </a:ext>
            </a:extLst>
          </p:cNvPr>
          <p:cNvSpPr>
            <a:spLocks noGrp="1"/>
          </p:cNvSpPr>
          <p:nvPr>
            <p:ph type="title"/>
          </p:nvPr>
        </p:nvSpPr>
        <p:spPr>
          <a:xfrm>
            <a:off x="7909602" y="150322"/>
            <a:ext cx="9348966" cy="1926425"/>
          </a:xfrm>
        </p:spPr>
        <p:txBody>
          <a:bodyPr>
            <a:spAutoFit/>
          </a:bodyPr>
          <a:lstStyle/>
          <a:p>
            <a:r>
              <a:rPr lang="en-US"/>
              <a:t>Click to edit Master title style</a:t>
            </a:r>
          </a:p>
        </p:txBody>
      </p:sp>
      <p:sp>
        <p:nvSpPr>
          <p:cNvPr id="12" name="Rectangle 11">
            <a:extLst>
              <a:ext uri="{FF2B5EF4-FFF2-40B4-BE49-F238E27FC236}">
                <a16:creationId xmlns:a16="http://schemas.microsoft.com/office/drawing/2014/main" id="{68C8D854-E84F-0944-A5A6-26C0EC5F0A3C}"/>
              </a:ext>
            </a:extLst>
          </p:cNvPr>
          <p:cNvSpPr/>
          <p:nvPr userDrawn="1"/>
        </p:nvSpPr>
        <p:spPr>
          <a:xfrm>
            <a:off x="0" y="0"/>
            <a:ext cx="3934326" cy="10287000"/>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a:latin typeface="Franklin Gothic Book Regular"/>
            </a:endParaRPr>
          </a:p>
        </p:txBody>
      </p:sp>
      <p:sp>
        <p:nvSpPr>
          <p:cNvPr id="14" name="Picture Placeholder 2">
            <a:extLst>
              <a:ext uri="{FF2B5EF4-FFF2-40B4-BE49-F238E27FC236}">
                <a16:creationId xmlns:a16="http://schemas.microsoft.com/office/drawing/2014/main" id="{3CE43854-F635-6B41-88E2-5B4A53A18DDA}"/>
              </a:ext>
            </a:extLst>
          </p:cNvPr>
          <p:cNvSpPr>
            <a:spLocks noGrp="1"/>
          </p:cNvSpPr>
          <p:nvPr>
            <p:ph type="pic" sz="quarter" idx="15" hasCustomPrompt="1"/>
          </p:nvPr>
        </p:nvSpPr>
        <p:spPr>
          <a:xfrm>
            <a:off x="1009341" y="934433"/>
            <a:ext cx="5788152" cy="8418134"/>
          </a:xfrm>
          <a:solidFill>
            <a:schemeClr val="bg1">
              <a:lumMod val="85000"/>
            </a:schemeClr>
          </a:solidFill>
        </p:spPr>
        <p:txBody>
          <a:bodyPr/>
          <a:lstStyle>
            <a:lvl1pPr marL="0" marR="0" indent="0" algn="l" defTabSz="1371600" rtl="0" eaLnBrk="1" fontAlgn="auto" latinLnBrk="0" hangingPunct="1">
              <a:lnSpc>
                <a:spcPct val="90000"/>
              </a:lnSpc>
              <a:spcBef>
                <a:spcPts val="1500"/>
              </a:spcBef>
              <a:spcAft>
                <a:spcPts val="0"/>
              </a:spcAft>
              <a:buClr>
                <a:srgbClr val="005DAA"/>
              </a:buClr>
              <a:buSzTx/>
              <a:buFont typeface="Arial" panose="020B0604020202020204" pitchFamily="34" charset="0"/>
              <a:buNone/>
              <a:tabLst/>
              <a:defRPr sz="4200"/>
            </a:lvl1pPr>
          </a:lstStyle>
          <a:p>
            <a:r>
              <a:rPr lang="en-US"/>
              <a:t>Click picture icon -&gt;       F drive-&gt;Z System Tools -&gt;Presentation Images   -&gt;4. Content slides</a:t>
            </a:r>
          </a:p>
          <a:p>
            <a:r>
              <a:rPr lang="en-US"/>
              <a:t> </a:t>
            </a:r>
          </a:p>
          <a:p>
            <a:endParaRPr lang="en-US"/>
          </a:p>
        </p:txBody>
      </p:sp>
      <p:sp>
        <p:nvSpPr>
          <p:cNvPr id="18" name="직사각형 2">
            <a:extLst>
              <a:ext uri="{FF2B5EF4-FFF2-40B4-BE49-F238E27FC236}">
                <a16:creationId xmlns:a16="http://schemas.microsoft.com/office/drawing/2014/main" id="{10FC16BB-A67A-3A42-AEA6-E28D6F032007}"/>
              </a:ext>
            </a:extLst>
          </p:cNvPr>
          <p:cNvSpPr/>
          <p:nvPr userDrawn="1"/>
        </p:nvSpPr>
        <p:spPr>
          <a:xfrm>
            <a:off x="17611061" y="9620633"/>
            <a:ext cx="468783" cy="467129"/>
          </a:xfrm>
          <a:prstGeom prst="rect">
            <a:avLst/>
          </a:prstGeom>
          <a:solidFill>
            <a:srgbClr val="1DA7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19" name="직사각형 2">
            <a:extLst>
              <a:ext uri="{FF2B5EF4-FFF2-40B4-BE49-F238E27FC236}">
                <a16:creationId xmlns:a16="http://schemas.microsoft.com/office/drawing/2014/main" id="{0C880E1D-7CAD-6449-BE0C-73967E33468D}"/>
              </a:ext>
            </a:extLst>
          </p:cNvPr>
          <p:cNvSpPr/>
          <p:nvPr userDrawn="1"/>
        </p:nvSpPr>
        <p:spPr>
          <a:xfrm>
            <a:off x="17557376" y="9566548"/>
            <a:ext cx="468783" cy="467129"/>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b="0" i="0">
              <a:latin typeface="Franklin Gothic Book Regular"/>
            </a:endParaRPr>
          </a:p>
        </p:txBody>
      </p:sp>
      <p:sp>
        <p:nvSpPr>
          <p:cNvPr id="20" name="Slide Number Placeholder 2">
            <a:extLst>
              <a:ext uri="{FF2B5EF4-FFF2-40B4-BE49-F238E27FC236}">
                <a16:creationId xmlns:a16="http://schemas.microsoft.com/office/drawing/2014/main" id="{BC46E53A-5CFC-114D-8018-444E859B4BFB}"/>
              </a:ext>
            </a:extLst>
          </p:cNvPr>
          <p:cNvSpPr txBox="1">
            <a:spLocks/>
          </p:cNvSpPr>
          <p:nvPr userDrawn="1"/>
        </p:nvSpPr>
        <p:spPr>
          <a:xfrm>
            <a:off x="17521486" y="9606344"/>
            <a:ext cx="535700" cy="358958"/>
          </a:xfrm>
          <a:prstGeom prst="rect">
            <a:avLst/>
          </a:prstGeom>
        </p:spPr>
        <p:txBody>
          <a:bodyPr vert="horz" lIns="137160" tIns="68580" rIns="137160" bIns="68580" rtlCol="0" anchor="ctr"/>
          <a:lstStyle>
            <a:defPPr>
              <a:defRPr lang="ko-KR"/>
            </a:defPPr>
            <a:lvl1pPr marL="0" algn="r" defTabSz="914400" rtl="0" eaLnBrk="1" latinLnBrk="1" hangingPunct="1">
              <a:defRPr sz="1200" kern="1200">
                <a:solidFill>
                  <a:schemeClr val="tx1">
                    <a:tint val="75000"/>
                  </a:schemeClr>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fld id="{D6E77B71-429F-B24F-A0D8-8A4D2F8F1DB2}" type="slidenum">
              <a:rPr lang="en-US" sz="1650" smtClean="0">
                <a:solidFill>
                  <a:schemeClr val="bg1"/>
                </a:solidFill>
              </a:rPr>
              <a:pPr algn="ctr"/>
              <a:t>‹#›</a:t>
            </a:fld>
            <a:endParaRPr lang="en-US" sz="1800">
              <a:solidFill>
                <a:schemeClr val="bg1"/>
              </a:solidFill>
            </a:endParaRPr>
          </a:p>
        </p:txBody>
      </p:sp>
    </p:spTree>
    <p:extLst>
      <p:ext uri="{BB962C8B-B14F-4D97-AF65-F5344CB8AC3E}">
        <p14:creationId xmlns:p14="http://schemas.microsoft.com/office/powerpoint/2010/main" val="42465325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102D2D-37E6-CF4F-9FB2-56A04807F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479161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068304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626578-7712-B248-BAC0-C3C70B766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069"/>
            <a:ext cx="18288000" cy="479580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3567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88D86FD-2E54-4447-B034-239BD5F11C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958"/>
          <a:stretch/>
        </p:blipFill>
        <p:spPr>
          <a:xfrm>
            <a:off x="0" y="2"/>
            <a:ext cx="18288000" cy="441414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228715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6_Title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2"/>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40299955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0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8342" t="9091" r="114" b="55020"/>
          <a:stretch/>
        </p:blipFill>
        <p:spPr>
          <a:xfrm>
            <a:off x="3" y="-22164"/>
            <a:ext cx="18306474" cy="358832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8" name="Picture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7176095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1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46197"/>
          <a:stretch/>
        </p:blipFill>
        <p:spPr>
          <a:xfrm>
            <a:off x="-1" y="0"/>
            <a:ext cx="18288002" cy="437468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8746149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2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5" t="19145" r="678" b="42534"/>
          <a:stretch/>
        </p:blipFill>
        <p:spPr>
          <a:xfrm>
            <a:off x="-1" y="6"/>
            <a:ext cx="18288002" cy="3778434"/>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7022891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3_Title Slide">
    <p:bg>
      <p:bgPr>
        <a:solidFill>
          <a:schemeClr val="bg1"/>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7898" t="16443" r="428" b="43658"/>
          <a:stretch/>
        </p:blipFill>
        <p:spPr>
          <a:xfrm>
            <a:off x="-43542" y="-16329"/>
            <a:ext cx="18331544" cy="3989240"/>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8866860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4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 t="41664" r="291"/>
          <a:stretch/>
        </p:blipFill>
        <p:spPr>
          <a:xfrm>
            <a:off x="-43547" y="0"/>
            <a:ext cx="18331548" cy="491377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334410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5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0689" b="41633"/>
          <a:stretch/>
        </p:blipFill>
        <p:spPr>
          <a:xfrm>
            <a:off x="0" y="16328"/>
            <a:ext cx="18288000" cy="3445328"/>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350373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52410"/>
          <a:stretch/>
        </p:blipFill>
        <p:spPr>
          <a:xfrm>
            <a:off x="2" y="-14038"/>
            <a:ext cx="18288000" cy="3671639"/>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544479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23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993" b="42008"/>
          <a:stretch/>
        </p:blipFill>
        <p:spPr>
          <a:xfrm>
            <a:off x="2" y="3329"/>
            <a:ext cx="18288000" cy="3657600"/>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40045749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39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4676"/>
          <a:stretch/>
        </p:blipFill>
        <p:spPr>
          <a:xfrm>
            <a:off x="2" y="11087"/>
            <a:ext cx="18305261" cy="575187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698573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41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3730"/>
          <a:stretch/>
        </p:blipFill>
        <p:spPr>
          <a:xfrm>
            <a:off x="3611" y="0"/>
            <a:ext cx="18288000" cy="478513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15692487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43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b="57883"/>
          <a:stretch/>
        </p:blipFill>
        <p:spPr>
          <a:xfrm>
            <a:off x="-3606" y="-1"/>
            <a:ext cx="18295217" cy="379033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9078255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46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35513" b="19724"/>
          <a:stretch/>
        </p:blipFill>
        <p:spPr>
          <a:xfrm>
            <a:off x="-6704" y="0"/>
            <a:ext cx="18288000" cy="3878826"/>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9561913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7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38779" b="16159"/>
          <a:stretch/>
        </p:blipFill>
        <p:spPr>
          <a:xfrm>
            <a:off x="-6704" y="-21816"/>
            <a:ext cx="18288000" cy="377558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6" name="Picture 15"/>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2108248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solidFill>
          <a:schemeClr val="bg1"/>
        </a:solidFill>
        <a:effectLst/>
      </p:bgPr>
    </p:bg>
    <p:spTree>
      <p:nvGrpSpPr>
        <p:cNvPr id="1" name=""/>
        <p:cNvGrpSpPr/>
        <p:nvPr/>
      </p:nvGrpSpPr>
      <p:grpSpPr>
        <a:xfrm>
          <a:off x="0" y="0"/>
          <a:ext cx="0" cy="0"/>
          <a:chOff x="0" y="0"/>
          <a:chExt cx="0" cy="0"/>
        </a:xfrm>
      </p:grpSpPr>
      <p:pic>
        <p:nvPicPr>
          <p:cNvPr id="8" name="Picture Placeholder 8">
            <a:extLst>
              <a:ext uri="{FF2B5EF4-FFF2-40B4-BE49-F238E27FC236}">
                <a16:creationId xmlns:a16="http://schemas.microsoft.com/office/drawing/2014/main" id="{4D8D9BEF-8A07-9942-B376-23DB033462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2623" r="35782"/>
          <a:stretch/>
        </p:blipFill>
        <p:spPr bwMode="auto">
          <a:xfrm>
            <a:off x="2" y="0"/>
            <a:ext cx="6436658" cy="10287000"/>
          </a:xfrm>
          <a:prstGeom prst="rect">
            <a:avLst/>
          </a:prstGeom>
          <a:noFill/>
          <a:ln w="9525">
            <a:noFill/>
            <a:miter lim="800000"/>
            <a:headEnd/>
            <a:tailEnd/>
          </a:ln>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6929386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2"/>
          <a:stretch>
            <a:fillRect/>
          </a:stretch>
        </p:blipFill>
        <p:spPr>
          <a:xfrm>
            <a:off x="12096155" y="488244"/>
            <a:ext cx="5652432" cy="791577"/>
          </a:xfrm>
          <a:prstGeom prst="rect">
            <a:avLst/>
          </a:prstGeom>
        </p:spPr>
      </p:pic>
      <p:pic>
        <p:nvPicPr>
          <p:cNvPr id="10" name="Picture 9">
            <a:extLst>
              <a:ext uri="{FF2B5EF4-FFF2-40B4-BE49-F238E27FC236}">
                <a16:creationId xmlns:a16="http://schemas.microsoft.com/office/drawing/2014/main" id="{916CB98B-00D2-8D47-9A01-AE23C4EB6FB8}"/>
              </a:ext>
            </a:extLst>
          </p:cNvPr>
          <p:cNvPicPr>
            <a:picLocks noChangeAspect="1"/>
          </p:cNvPicPr>
          <p:nvPr userDrawn="1"/>
        </p:nvPicPr>
        <p:blipFill rotWithShape="1">
          <a:blip r:embed="rId3"/>
          <a:srcRect l="17874" r="50010"/>
          <a:stretch/>
        </p:blipFill>
        <p:spPr>
          <a:xfrm>
            <a:off x="2" y="2"/>
            <a:ext cx="6418730" cy="9998528"/>
          </a:xfrm>
          <a:prstGeom prst="rect">
            <a:avLst/>
          </a:prstGeom>
        </p:spPr>
      </p:pic>
    </p:spTree>
    <p:extLst>
      <p:ext uri="{BB962C8B-B14F-4D97-AF65-F5344CB8AC3E}">
        <p14:creationId xmlns:p14="http://schemas.microsoft.com/office/powerpoint/2010/main" val="3357345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0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C1DBBC-35FD-C04A-878A-B1089AB51AEF}"/>
              </a:ext>
            </a:extLst>
          </p:cNvPr>
          <p:cNvPicPr>
            <a:picLocks noChangeAspect="1"/>
          </p:cNvPicPr>
          <p:nvPr userDrawn="1"/>
        </p:nvPicPr>
        <p:blipFill rotWithShape="1">
          <a:blip r:embed="rId2"/>
          <a:srcRect l="34367" t="52" r="30845" b="130"/>
          <a:stretch/>
        </p:blipFill>
        <p:spPr>
          <a:xfrm>
            <a:off x="2" y="0"/>
            <a:ext cx="6436658" cy="1004584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1889037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2F87DF-149A-1D43-8AB8-83CB4E194CD1}"/>
              </a:ext>
            </a:extLst>
          </p:cNvPr>
          <p:cNvPicPr>
            <a:picLocks noChangeAspect="1"/>
          </p:cNvPicPr>
          <p:nvPr userDrawn="1"/>
        </p:nvPicPr>
        <p:blipFill rotWithShape="1">
          <a:blip r:embed="rId2"/>
          <a:srcRect l="42710" t="13793" r="28738"/>
          <a:stretch/>
        </p:blipFill>
        <p:spPr>
          <a:xfrm>
            <a:off x="1" y="2"/>
            <a:ext cx="6458792"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8507192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A7EFBB-47E7-8642-9066-EDAFE4CFF10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562" r="34890"/>
          <a:stretch/>
        </p:blipFill>
        <p:spPr>
          <a:xfrm>
            <a:off x="2" y="0"/>
            <a:ext cx="6382871" cy="1029244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4323788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68170"/>
          <a:stretch/>
        </p:blipFill>
        <p:spPr>
          <a:xfrm>
            <a:off x="2" y="-1"/>
            <a:ext cx="6454418" cy="10139084"/>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4138401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2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3063" r="4108"/>
          <a:stretch/>
        </p:blipFill>
        <p:spPr>
          <a:xfrm>
            <a:off x="17927" y="0"/>
            <a:ext cx="6544236" cy="10108800"/>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09767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8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7868"/>
          <a:stretch/>
        </p:blipFill>
        <p:spPr>
          <a:xfrm>
            <a:off x="1" y="-1"/>
            <a:ext cx="6418733"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8319737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9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2969062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0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spTree>
    <p:extLst>
      <p:ext uri="{BB962C8B-B14F-4D97-AF65-F5344CB8AC3E}">
        <p14:creationId xmlns:p14="http://schemas.microsoft.com/office/powerpoint/2010/main" val="42547810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21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pic>
        <p:nvPicPr>
          <p:cNvPr id="6" name="Picture 5"/>
          <p:cNvPicPr>
            <a:picLocks noChangeAspect="1"/>
          </p:cNvPicPr>
          <p:nvPr userDrawn="1"/>
        </p:nvPicPr>
        <p:blipFill rotWithShape="1">
          <a:blip r:embed="rId5" cstate="print">
            <a:extLst>
              <a:ext uri="{28A0092B-C50C-407E-A947-70E740481C1C}">
                <a14:useLocalDpi xmlns:a14="http://schemas.microsoft.com/office/drawing/2010/main" val="0"/>
              </a:ext>
            </a:extLst>
          </a:blip>
          <a:srcRect l="27974" r="39838"/>
          <a:stretch/>
        </p:blipFill>
        <p:spPr>
          <a:xfrm>
            <a:off x="-17931" y="2"/>
            <a:ext cx="6436662" cy="9998526"/>
          </a:xfrm>
          <a:prstGeom prst="rect">
            <a:avLst/>
          </a:prstGeom>
        </p:spPr>
      </p:pic>
    </p:spTree>
    <p:extLst>
      <p:ext uri="{BB962C8B-B14F-4D97-AF65-F5344CB8AC3E}">
        <p14:creationId xmlns:p14="http://schemas.microsoft.com/office/powerpoint/2010/main" val="24208378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24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43908" r="23668"/>
          <a:stretch/>
        </p:blipFill>
        <p:spPr>
          <a:xfrm>
            <a:off x="1" y="-5"/>
            <a:ext cx="6483929" cy="9998526"/>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0766752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29_Title Slide">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7861" t="6835" r="55660"/>
          <a:stretch/>
        </p:blipFill>
        <p:spPr>
          <a:xfrm>
            <a:off x="0" y="-5"/>
            <a:ext cx="6438900" cy="1007257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32542389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25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4" r="61217"/>
          <a:stretch/>
        </p:blipFill>
        <p:spPr>
          <a:xfrm>
            <a:off x="2" y="2"/>
            <a:ext cx="6454590"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812630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26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9380" r="18252"/>
          <a:stretch/>
        </p:blipFill>
        <p:spPr>
          <a:xfrm>
            <a:off x="2" y="2"/>
            <a:ext cx="6472518"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9928422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2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7340" r="20328"/>
          <a:stretch/>
        </p:blipFill>
        <p:spPr>
          <a:xfrm>
            <a:off x="0" y="-1"/>
            <a:ext cx="6465456"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0030233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8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53391" t="1064" r="15001" b="545"/>
          <a:stretch/>
        </p:blipFill>
        <p:spPr>
          <a:xfrm>
            <a:off x="1" y="-5124"/>
            <a:ext cx="6422573" cy="9996203"/>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8254756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37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7369" r="55530" b="-227"/>
          <a:stretch/>
        </p:blipFill>
        <p:spPr>
          <a:xfrm>
            <a:off x="-1" y="0"/>
            <a:ext cx="6490451" cy="1012622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9756666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38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51863" t="16044" r="21681" b="-14"/>
          <a:stretch/>
        </p:blipFill>
        <p:spPr>
          <a:xfrm>
            <a:off x="2" y="2625"/>
            <a:ext cx="6483929" cy="1028981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345349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40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68388" t="4677" r="11445" b="-713"/>
          <a:stretch/>
        </p:blipFill>
        <p:spPr>
          <a:xfrm>
            <a:off x="2" y="2"/>
            <a:ext cx="6410634" cy="1006206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7355206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42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5645" r="71550"/>
          <a:stretch/>
        </p:blipFill>
        <p:spPr>
          <a:xfrm>
            <a:off x="0" y="2"/>
            <a:ext cx="6646608"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4294210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44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35784" r="32905"/>
          <a:stretch/>
        </p:blipFill>
        <p:spPr>
          <a:xfrm>
            <a:off x="2" y="-1"/>
            <a:ext cx="6607278"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25585228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45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6582" r="20428"/>
          <a:stretch/>
        </p:blipFill>
        <p:spPr>
          <a:xfrm>
            <a:off x="2" y="-1"/>
            <a:ext cx="6705600"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2992748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8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t="9964" b="16207"/>
          <a:stretch/>
        </p:blipFill>
        <p:spPr>
          <a:xfrm rot="16200000">
            <a:off x="-1810362" y="1776481"/>
            <a:ext cx="10286997" cy="674493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0515351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Bulleted List">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914402" y="2460173"/>
            <a:ext cx="16459202" cy="6901544"/>
          </a:xfrm>
        </p:spPr>
        <p:txBody>
          <a:bodyPr/>
          <a:lstStyle>
            <a:lvl1pPr marL="857150" indent="-514290">
              <a:defRPr sz="3600">
                <a:latin typeface="+mn-lt"/>
              </a:defRPr>
            </a:lvl1pPr>
            <a:lvl2pPr>
              <a:buSzPct val="75000"/>
              <a:buFont typeface="Arial" panose="020B0604020202020204" pitchFamily="34" charset="0"/>
              <a:buChar char="□"/>
              <a:defRPr sz="3600">
                <a:latin typeface="+mn-lt"/>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defRPr>
            </a:lvl4pPr>
            <a:lvl5pPr>
              <a:defRPr sz="3600">
                <a:latin typeface="+mn-lt"/>
              </a:defRPr>
            </a:lvl5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4" name="Rectangle 2"/>
          <p:cNvSpPr>
            <a:spLocks noGrp="1" noChangeArrowheads="1"/>
          </p:cNvSpPr>
          <p:nvPr>
            <p:ph type="title"/>
          </p:nvPr>
        </p:nvSpPr>
        <p:spPr bwMode="auto">
          <a:xfrm>
            <a:off x="914401" y="391037"/>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defRPr b="1">
                <a:latin typeface="+mj-lt"/>
              </a:defRPr>
            </a:lvl1pPr>
          </a:lstStyle>
          <a:p>
            <a:pPr lvl="0"/>
            <a:r>
              <a:rPr lang="en-US" dirty="0"/>
              <a:t>Slide Title Here</a:t>
            </a:r>
          </a:p>
        </p:txBody>
      </p:sp>
      <p:pic>
        <p:nvPicPr>
          <p:cNvPr id="5" name="Picture 4">
            <a:extLst>
              <a:ext uri="{FF2B5EF4-FFF2-40B4-BE49-F238E27FC236}">
                <a16:creationId xmlns:a16="http://schemas.microsoft.com/office/drawing/2014/main" id="{88B0E30D-15E0-FC4B-BC2B-50224D768D60}"/>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2" name="Rectangle 1">
            <a:extLst>
              <a:ext uri="{FF2B5EF4-FFF2-40B4-BE49-F238E27FC236}">
                <a16:creationId xmlns:a16="http://schemas.microsoft.com/office/drawing/2014/main" id="{010422A0-D7A8-364E-BC23-BB74A7E4EF0A}"/>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D535EBAC-4268-2642-91DF-F786E37CB139}"/>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7AC04908-C5B1-3E49-BE07-5E60097C1AF0}"/>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76805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914400" y="2481944"/>
            <a:ext cx="806196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marL="3342914" indent="-257175">
              <a:buFont typeface="Verdana" panose="020B0604030504040204" pitchFamily="34" charset="0"/>
              <a:buChar char="›"/>
              <a:defRPr sz="3600" baseline="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6" name="Content Placeholder 2"/>
          <p:cNvSpPr>
            <a:spLocks noGrp="1"/>
          </p:cNvSpPr>
          <p:nvPr>
            <p:ph sz="half" idx="11" hasCustomPrompt="1"/>
          </p:nvPr>
        </p:nvSpPr>
        <p:spPr>
          <a:xfrm>
            <a:off x="9281161" y="2481944"/>
            <a:ext cx="810260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a:defRPr sz="360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5" name="Rectangle 2"/>
          <p:cNvSpPr>
            <a:spLocks noGrp="1" noChangeArrowheads="1"/>
          </p:cNvSpPr>
          <p:nvPr>
            <p:ph type="title"/>
          </p:nvPr>
        </p:nvSpPr>
        <p:spPr bwMode="auto">
          <a:xfrm>
            <a:off x="914401" y="350093"/>
            <a:ext cx="16469360"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pic>
        <p:nvPicPr>
          <p:cNvPr id="7" name="Picture 6">
            <a:extLst>
              <a:ext uri="{FF2B5EF4-FFF2-40B4-BE49-F238E27FC236}">
                <a16:creationId xmlns:a16="http://schemas.microsoft.com/office/drawing/2014/main" id="{BBFE395B-94ED-9B46-A9FE-E83DF68ED7A4}"/>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8" name="Rectangle 7">
            <a:extLst>
              <a:ext uri="{FF2B5EF4-FFF2-40B4-BE49-F238E27FC236}">
                <a16:creationId xmlns:a16="http://schemas.microsoft.com/office/drawing/2014/main" id="{9699BD44-65ED-B44B-ABA5-2767FFF3D705}"/>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74CC6E3D-46B5-AE40-8C92-BC75F39D9B94}"/>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0DD75F1A-02D8-7340-BB28-D05EC47899E1}"/>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2194561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 Placeholder 14"/>
          <p:cNvSpPr>
            <a:spLocks noGrp="1"/>
          </p:cNvSpPr>
          <p:nvPr>
            <p:ph type="body" sz="quarter" idx="10" hasCustomPrompt="1"/>
          </p:nvPr>
        </p:nvSpPr>
        <p:spPr>
          <a:xfrm>
            <a:off x="490889" y="23618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9220019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2"/>
            <a:ext cx="18288000" cy="7996428"/>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 Placeholder 14"/>
          <p:cNvSpPr>
            <a:spLocks noGrp="1"/>
          </p:cNvSpPr>
          <p:nvPr>
            <p:ph type="body" sz="quarter" idx="10" hasCustomPrompt="1"/>
          </p:nvPr>
        </p:nvSpPr>
        <p:spPr>
          <a:xfrm>
            <a:off x="490889" y="175144"/>
            <a:ext cx="17306225" cy="771828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6" name="Text Placeholder 14"/>
          <p:cNvSpPr>
            <a:spLocks noGrp="1"/>
          </p:cNvSpPr>
          <p:nvPr>
            <p:ph type="body" sz="quarter" idx="11"/>
          </p:nvPr>
        </p:nvSpPr>
        <p:spPr>
          <a:xfrm>
            <a:off x="490889" y="8424193"/>
            <a:ext cx="17306225" cy="1277141"/>
          </a:xfrm>
        </p:spPr>
        <p:txBody>
          <a:bodyPr>
            <a:normAutofit/>
          </a:bodyPr>
          <a:lstStyle>
            <a:lvl1pPr marL="342860" indent="0" algn="ctr">
              <a:buClr>
                <a:srgbClr val="F18A00"/>
              </a:buClr>
              <a:buFont typeface="Wingdings" panose="05000000000000000000" pitchFamily="2" charset="2"/>
              <a:buNone/>
              <a:defRPr sz="6600" b="1">
                <a:solidFill>
                  <a:srgbClr val="F18A00"/>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endParaRPr lang="en-US" dirty="0"/>
          </a:p>
        </p:txBody>
      </p:sp>
    </p:spTree>
    <p:extLst>
      <p:ext uri="{BB962C8B-B14F-4D97-AF65-F5344CB8AC3E}">
        <p14:creationId xmlns:p14="http://schemas.microsoft.com/office/powerpoint/2010/main" val="315277709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E932B-F4E9-094B-B744-BCE2FF9BA069}"/>
              </a:ext>
            </a:extLst>
          </p:cNvPr>
          <p:cNvPicPr>
            <a:picLocks noChangeAspect="1"/>
          </p:cNvPicPr>
          <p:nvPr userDrawn="1"/>
        </p:nvPicPr>
        <p:blipFill rotWithShape="1">
          <a:blip r:embed="rId2"/>
          <a:srcRect l="1302" t="21111" r="2083" b="10046"/>
          <a:stretch/>
        </p:blipFill>
        <p:spPr>
          <a:xfrm>
            <a:off x="0" y="2"/>
            <a:ext cx="18288000" cy="6515411"/>
          </a:xfrm>
          <a:prstGeom prst="rect">
            <a:avLst/>
          </a:prstGeom>
        </p:spPr>
      </p:pic>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alpha val="85000"/>
            </a:srgb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 Placeholder 14"/>
          <p:cNvSpPr>
            <a:spLocks noGrp="1"/>
          </p:cNvSpPr>
          <p:nvPr>
            <p:ph type="body" sz="quarter" idx="10" hasCustomPrompt="1"/>
          </p:nvPr>
        </p:nvSpPr>
        <p:spPr>
          <a:xfrm>
            <a:off x="490889" y="22817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3"/>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696133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102D2D-37E6-CF4F-9FB2-56A04807F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479161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34357658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2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626578-7712-B248-BAC0-C3C70B7669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069"/>
            <a:ext cx="18288000" cy="4795805"/>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5050109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3_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88D86FD-2E54-4447-B034-239BD5F11C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958"/>
          <a:stretch/>
        </p:blipFill>
        <p:spPr>
          <a:xfrm>
            <a:off x="0" y="2"/>
            <a:ext cx="18288000" cy="441414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12096155" y="9188766"/>
            <a:ext cx="5652432" cy="791577"/>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3786060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5_Title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2"/>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4"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7013185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0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8342" t="9091" r="114" b="55020"/>
          <a:stretch/>
        </p:blipFill>
        <p:spPr>
          <a:xfrm>
            <a:off x="3" y="-22164"/>
            <a:ext cx="18306474" cy="358832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pic>
        <p:nvPicPr>
          <p:cNvPr id="7" name="Picture 6">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8" name="Picture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6706886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31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46197"/>
          <a:stretch/>
        </p:blipFill>
        <p:spPr>
          <a:xfrm>
            <a:off x="-1" y="0"/>
            <a:ext cx="18288002" cy="4374687"/>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22923321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32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5" t="19145" r="678" b="42534"/>
          <a:stretch/>
        </p:blipFill>
        <p:spPr>
          <a:xfrm>
            <a:off x="-1" y="6"/>
            <a:ext cx="18288002" cy="3778434"/>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9480752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33_Title Slide">
    <p:bg>
      <p:bgPr>
        <a:solidFill>
          <a:schemeClr val="bg1"/>
        </a:solidFill>
        <a:effectLst/>
      </p:bgPr>
    </p:bg>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extLst>
              <a:ext uri="{28A0092B-C50C-407E-A947-70E740481C1C}">
                <a14:useLocalDpi xmlns:a14="http://schemas.microsoft.com/office/drawing/2010/main" val="0"/>
              </a:ext>
            </a:extLst>
          </a:blip>
          <a:srcRect l="7898" t="16443" r="428" b="43658"/>
          <a:stretch/>
        </p:blipFill>
        <p:spPr>
          <a:xfrm>
            <a:off x="-43542" y="-16329"/>
            <a:ext cx="18331544" cy="3989240"/>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32637087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4_Title Slide">
    <p:bg>
      <p:bgPr>
        <a:solidFill>
          <a:schemeClr val="bg1"/>
        </a:solidFill>
        <a:effectLst/>
      </p:bgPr>
    </p:bg>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128" t="41664" r="291"/>
          <a:stretch/>
        </p:blipFill>
        <p:spPr>
          <a:xfrm>
            <a:off x="-43547" y="0"/>
            <a:ext cx="18331548" cy="4913772"/>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6" name="Picture 15">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8" name="Pictur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16816083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35_Title Slide">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20689" b="41633"/>
          <a:stretch/>
        </p:blipFill>
        <p:spPr>
          <a:xfrm>
            <a:off x="0" y="16328"/>
            <a:ext cx="18288000" cy="3445328"/>
          </a:xfrm>
          <a:prstGeom prst="rect">
            <a:avLst/>
          </a:prstGeom>
        </p:spPr>
      </p:pic>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3"/>
          <a:stretch>
            <a:fillRect/>
          </a:stretch>
        </p:blipFill>
        <p:spPr>
          <a:xfrm>
            <a:off x="5892098" y="9156921"/>
            <a:ext cx="6490403" cy="908928"/>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1792" y="8700169"/>
            <a:ext cx="2115779" cy="1586834"/>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152" t="38692" r="79785" b="41831"/>
          <a:stretch/>
        </p:blipFill>
        <p:spPr>
          <a:xfrm>
            <a:off x="13237026" y="8862772"/>
            <a:ext cx="1717224" cy="1286840"/>
          </a:xfrm>
          <a:prstGeom prst="rect">
            <a:avLst/>
          </a:prstGeom>
        </p:spPr>
      </p:pic>
    </p:spTree>
    <p:extLst>
      <p:ext uri="{BB962C8B-B14F-4D97-AF65-F5344CB8AC3E}">
        <p14:creationId xmlns:p14="http://schemas.microsoft.com/office/powerpoint/2010/main" val="25475692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3_Title 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568E50-88EE-1641-8E9D-27F0A169D9A5}"/>
              </a:ext>
            </a:extLst>
          </p:cNvPr>
          <p:cNvSpPr/>
          <p:nvPr userDrawn="1"/>
        </p:nvSpPr>
        <p:spPr>
          <a:xfrm>
            <a:off x="2" y="3566165"/>
            <a:ext cx="18288000" cy="5174426"/>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Title 4"/>
          <p:cNvSpPr>
            <a:spLocks noGrp="1"/>
          </p:cNvSpPr>
          <p:nvPr>
            <p:ph type="ctrTitle"/>
          </p:nvPr>
        </p:nvSpPr>
        <p:spPr>
          <a:xfrm>
            <a:off x="664619" y="3972913"/>
            <a:ext cx="17083968" cy="3937604"/>
          </a:xfrm>
        </p:spPr>
        <p:txBody>
          <a:bodyPr anchor="ctr"/>
          <a:lstStyle>
            <a:lvl1pPr algn="r">
              <a:defRPr/>
            </a:lvl1pPr>
          </a:lstStyle>
          <a:p>
            <a:r>
              <a:rPr lang="en-US" sz="8100" dirty="0"/>
              <a:t>Fire Safety &amp; </a:t>
            </a:r>
            <a:br>
              <a:rPr lang="en-US" sz="8100" dirty="0"/>
            </a:br>
            <a:r>
              <a:rPr lang="en-US" sz="8100" dirty="0"/>
              <a:t>Emergency Action Plans</a:t>
            </a:r>
          </a:p>
        </p:txBody>
      </p:sp>
      <p:sp>
        <p:nvSpPr>
          <p:cNvPr id="13" name="Subtitle 5"/>
          <p:cNvSpPr>
            <a:spLocks noGrp="1"/>
          </p:cNvSpPr>
          <p:nvPr>
            <p:ph type="subTitle" idx="1"/>
          </p:nvPr>
        </p:nvSpPr>
        <p:spPr>
          <a:xfrm>
            <a:off x="1530688" y="7265195"/>
            <a:ext cx="16217900" cy="1371600"/>
          </a:xfrm>
        </p:spPr>
        <p:txBody>
          <a:bodyPr anchor="ctr"/>
          <a:lstStyle>
            <a:lvl1pPr marL="342860" indent="0" algn="r">
              <a:buNone/>
              <a:defRPr>
                <a:solidFill>
                  <a:schemeClr val="bg1"/>
                </a:solidFill>
              </a:defRPr>
            </a:lvl1pPr>
          </a:lstStyle>
          <a:p>
            <a:r>
              <a:rPr lang="en-US" sz="1500" dirty="0"/>
              <a:t>May 2017</a:t>
            </a:r>
          </a:p>
        </p:txBody>
      </p:sp>
      <p:sp>
        <p:nvSpPr>
          <p:cNvPr id="11" name="Rectangle 10">
            <a:extLst>
              <a:ext uri="{FF2B5EF4-FFF2-40B4-BE49-F238E27FC236}">
                <a16:creationId xmlns:a16="http://schemas.microsoft.com/office/drawing/2014/main" id="{E683D309-6DB4-E243-B8D8-D138766A5C3E}"/>
              </a:ext>
            </a:extLst>
          </p:cNvPr>
          <p:cNvSpPr/>
          <p:nvPr userDrawn="1"/>
        </p:nvSpPr>
        <p:spPr>
          <a:xfrm>
            <a:off x="2" y="3418064"/>
            <a:ext cx="18288000" cy="29620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5" name="Picture 14">
            <a:extLst>
              <a:ext uri="{FF2B5EF4-FFF2-40B4-BE49-F238E27FC236}">
                <a16:creationId xmlns:a16="http://schemas.microsoft.com/office/drawing/2014/main" id="{507C87E3-56B0-6845-8A70-EA5E620ED54A}"/>
              </a:ext>
            </a:extLst>
          </p:cNvPr>
          <p:cNvPicPr>
            <a:picLocks noChangeAspect="1"/>
          </p:cNvPicPr>
          <p:nvPr userDrawn="1"/>
        </p:nvPicPr>
        <p:blipFill>
          <a:blip r:embed="rId2"/>
          <a:stretch>
            <a:fillRect/>
          </a:stretch>
        </p:blipFill>
        <p:spPr>
          <a:xfrm>
            <a:off x="12096155" y="9188766"/>
            <a:ext cx="5652432" cy="791577"/>
          </a:xfrm>
          <a:prstGeom prst="rect">
            <a:avLst/>
          </a:prstGeom>
        </p:spPr>
      </p:pic>
    </p:spTree>
    <p:extLst>
      <p:ext uri="{BB962C8B-B14F-4D97-AF65-F5344CB8AC3E}">
        <p14:creationId xmlns:p14="http://schemas.microsoft.com/office/powerpoint/2010/main" val="31124314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8_Title Slide">
    <p:bg>
      <p:bgPr>
        <a:solidFill>
          <a:schemeClr val="bg1"/>
        </a:solidFill>
        <a:effectLst/>
      </p:bgPr>
    </p:bg>
    <p:spTree>
      <p:nvGrpSpPr>
        <p:cNvPr id="1" name=""/>
        <p:cNvGrpSpPr/>
        <p:nvPr/>
      </p:nvGrpSpPr>
      <p:grpSpPr>
        <a:xfrm>
          <a:off x="0" y="0"/>
          <a:ext cx="0" cy="0"/>
          <a:chOff x="0" y="0"/>
          <a:chExt cx="0" cy="0"/>
        </a:xfrm>
      </p:grpSpPr>
      <p:pic>
        <p:nvPicPr>
          <p:cNvPr id="8" name="Picture Placeholder 8">
            <a:extLst>
              <a:ext uri="{FF2B5EF4-FFF2-40B4-BE49-F238E27FC236}">
                <a16:creationId xmlns:a16="http://schemas.microsoft.com/office/drawing/2014/main" id="{4D8D9BEF-8A07-9942-B376-23DB033462D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2623" r="35782"/>
          <a:stretch/>
        </p:blipFill>
        <p:spPr bwMode="auto">
          <a:xfrm>
            <a:off x="2" y="0"/>
            <a:ext cx="6436658" cy="10287000"/>
          </a:xfrm>
          <a:prstGeom prst="rect">
            <a:avLst/>
          </a:prstGeom>
          <a:noFill/>
          <a:ln w="9525">
            <a:noFill/>
            <a:miter lim="800000"/>
            <a:headEnd/>
            <a:tailEnd/>
          </a:ln>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3409519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2"/>
          <a:stretch>
            <a:fillRect/>
          </a:stretch>
        </p:blipFill>
        <p:spPr>
          <a:xfrm>
            <a:off x="12096155" y="488244"/>
            <a:ext cx="5652432" cy="791577"/>
          </a:xfrm>
          <a:prstGeom prst="rect">
            <a:avLst/>
          </a:prstGeom>
        </p:spPr>
      </p:pic>
      <p:pic>
        <p:nvPicPr>
          <p:cNvPr id="10" name="Picture 9">
            <a:extLst>
              <a:ext uri="{FF2B5EF4-FFF2-40B4-BE49-F238E27FC236}">
                <a16:creationId xmlns:a16="http://schemas.microsoft.com/office/drawing/2014/main" id="{916CB98B-00D2-8D47-9A01-AE23C4EB6FB8}"/>
              </a:ext>
            </a:extLst>
          </p:cNvPr>
          <p:cNvPicPr>
            <a:picLocks noChangeAspect="1"/>
          </p:cNvPicPr>
          <p:nvPr userDrawn="1"/>
        </p:nvPicPr>
        <p:blipFill rotWithShape="1">
          <a:blip r:embed="rId3"/>
          <a:srcRect l="17874" r="50010"/>
          <a:stretch/>
        </p:blipFill>
        <p:spPr>
          <a:xfrm>
            <a:off x="2" y="2"/>
            <a:ext cx="6418730" cy="9998528"/>
          </a:xfrm>
          <a:prstGeom prst="rect">
            <a:avLst/>
          </a:prstGeom>
        </p:spPr>
      </p:pic>
    </p:spTree>
    <p:extLst>
      <p:ext uri="{BB962C8B-B14F-4D97-AF65-F5344CB8AC3E}">
        <p14:creationId xmlns:p14="http://schemas.microsoft.com/office/powerpoint/2010/main" val="4940355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0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C1DBBC-35FD-C04A-878A-B1089AB51AEF}"/>
              </a:ext>
            </a:extLst>
          </p:cNvPr>
          <p:cNvPicPr>
            <a:picLocks noChangeAspect="1"/>
          </p:cNvPicPr>
          <p:nvPr userDrawn="1"/>
        </p:nvPicPr>
        <p:blipFill rotWithShape="1">
          <a:blip r:embed="rId2"/>
          <a:srcRect l="34367" t="52" r="30845" b="130"/>
          <a:stretch/>
        </p:blipFill>
        <p:spPr>
          <a:xfrm>
            <a:off x="2" y="0"/>
            <a:ext cx="6436658" cy="1004584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3379103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6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2F87DF-149A-1D43-8AB8-83CB4E194CD1}"/>
              </a:ext>
            </a:extLst>
          </p:cNvPr>
          <p:cNvPicPr>
            <a:picLocks noChangeAspect="1"/>
          </p:cNvPicPr>
          <p:nvPr userDrawn="1"/>
        </p:nvPicPr>
        <p:blipFill rotWithShape="1">
          <a:blip r:embed="rId2"/>
          <a:srcRect l="42710" t="13793" r="28738"/>
          <a:stretch/>
        </p:blipFill>
        <p:spPr>
          <a:xfrm>
            <a:off x="1" y="2"/>
            <a:ext cx="6458792"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9364009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4_Title Slide">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CA7EFBB-47E7-8642-9066-EDAFE4CFF10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6562" r="34890"/>
          <a:stretch/>
        </p:blipFill>
        <p:spPr>
          <a:xfrm>
            <a:off x="2" y="0"/>
            <a:ext cx="6382871" cy="10292442"/>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12476322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68170"/>
          <a:stretch/>
        </p:blipFill>
        <p:spPr>
          <a:xfrm>
            <a:off x="2" y="-1"/>
            <a:ext cx="6454418" cy="10139084"/>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41144953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22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3063" r="4108"/>
          <a:stretch/>
        </p:blipFill>
        <p:spPr>
          <a:xfrm>
            <a:off x="17927" y="0"/>
            <a:ext cx="6544236" cy="10108800"/>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76642158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8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7868"/>
          <a:stretch/>
        </p:blipFill>
        <p:spPr>
          <a:xfrm>
            <a:off x="1" y="-1"/>
            <a:ext cx="6418733" cy="999852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7128686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9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5869802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0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spTree>
    <p:extLst>
      <p:ext uri="{BB962C8B-B14F-4D97-AF65-F5344CB8AC3E}">
        <p14:creationId xmlns:p14="http://schemas.microsoft.com/office/powerpoint/2010/main" val="353088037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21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67" t="1506" r="52541"/>
          <a:stretch/>
        </p:blipFill>
        <p:spPr>
          <a:xfrm>
            <a:off x="-17930" y="-1"/>
            <a:ext cx="6436662" cy="10132037"/>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6367" r="31432"/>
          <a:stretch/>
        </p:blipFill>
        <p:spPr>
          <a:xfrm>
            <a:off x="-17931" y="-1"/>
            <a:ext cx="6436661" cy="9998528"/>
          </a:xfrm>
          <a:prstGeom prst="rect">
            <a:avLst/>
          </a:prstGeom>
        </p:spPr>
      </p:pic>
      <p:pic>
        <p:nvPicPr>
          <p:cNvPr id="6" name="Picture 5"/>
          <p:cNvPicPr>
            <a:picLocks noChangeAspect="1"/>
          </p:cNvPicPr>
          <p:nvPr userDrawn="1"/>
        </p:nvPicPr>
        <p:blipFill rotWithShape="1">
          <a:blip r:embed="rId5" cstate="print">
            <a:extLst>
              <a:ext uri="{28A0092B-C50C-407E-A947-70E740481C1C}">
                <a14:useLocalDpi xmlns:a14="http://schemas.microsoft.com/office/drawing/2010/main" val="0"/>
              </a:ext>
            </a:extLst>
          </a:blip>
          <a:srcRect l="27974" r="39838"/>
          <a:stretch/>
        </p:blipFill>
        <p:spPr>
          <a:xfrm>
            <a:off x="-17931" y="2"/>
            <a:ext cx="6436662" cy="9998526"/>
          </a:xfrm>
          <a:prstGeom prst="rect">
            <a:avLst/>
          </a:prstGeom>
        </p:spPr>
      </p:pic>
    </p:spTree>
    <p:extLst>
      <p:ext uri="{BB962C8B-B14F-4D97-AF65-F5344CB8AC3E}">
        <p14:creationId xmlns:p14="http://schemas.microsoft.com/office/powerpoint/2010/main" val="26149508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24_Title Slide">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43908" r="23668"/>
          <a:stretch/>
        </p:blipFill>
        <p:spPr>
          <a:xfrm>
            <a:off x="1" y="-5"/>
            <a:ext cx="6483929" cy="9998526"/>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38621457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9_Title Slide">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7861" t="6835" r="55660"/>
          <a:stretch/>
        </p:blipFill>
        <p:spPr>
          <a:xfrm>
            <a:off x="0" y="-5"/>
            <a:ext cx="6438900" cy="10072578"/>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9461125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5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6464" r="61217"/>
          <a:stretch/>
        </p:blipFill>
        <p:spPr>
          <a:xfrm>
            <a:off x="2" y="2"/>
            <a:ext cx="6454590"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115907164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6_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9380" r="18252"/>
          <a:stretch/>
        </p:blipFill>
        <p:spPr>
          <a:xfrm>
            <a:off x="2" y="2"/>
            <a:ext cx="6472518"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36694187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27_Title Slide">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7340" r="20328"/>
          <a:stretch/>
        </p:blipFill>
        <p:spPr>
          <a:xfrm>
            <a:off x="0" y="-1"/>
            <a:ext cx="6465456" cy="9998531"/>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6420931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28_Title Slide">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53391" t="1064" r="15001" b="545"/>
          <a:stretch/>
        </p:blipFill>
        <p:spPr>
          <a:xfrm>
            <a:off x="1" y="-5124"/>
            <a:ext cx="6422573" cy="9996203"/>
          </a:xfrm>
          <a:prstGeom prst="rect">
            <a:avLst/>
          </a:prstGeom>
        </p:spPr>
      </p:pic>
      <p:sp>
        <p:nvSpPr>
          <p:cNvPr id="3" name="Content Placeholder 2"/>
          <p:cNvSpPr>
            <a:spLocks noGrp="1"/>
          </p:cNvSpPr>
          <p:nvPr>
            <p:ph sz="quarter" idx="10" hasCustomPrompt="1"/>
          </p:nvPr>
        </p:nvSpPr>
        <p:spPr>
          <a:xfrm>
            <a:off x="7439611" y="5648607"/>
            <a:ext cx="10524542" cy="1330419"/>
          </a:xfrm>
        </p:spPr>
        <p:txBody>
          <a:bodyPr anchor="b"/>
          <a:lstStyle>
            <a:lvl1pPr marL="342860" indent="0" algn="r">
              <a:buNone/>
              <a:defRPr sz="7500" baseline="0">
                <a:solidFill>
                  <a:srgbClr val="F18A00"/>
                </a:solidFill>
              </a:defRPr>
            </a:lvl1pPr>
          </a:lstStyle>
          <a:p>
            <a:pPr lvl="0"/>
            <a:r>
              <a:rPr lang="en-US" dirty="0"/>
              <a:t>Divider Title</a:t>
            </a:r>
          </a:p>
        </p:txBody>
      </p:sp>
      <p:sp>
        <p:nvSpPr>
          <p:cNvPr id="5" name="Content Placeholder 4"/>
          <p:cNvSpPr>
            <a:spLocks noGrp="1"/>
          </p:cNvSpPr>
          <p:nvPr>
            <p:ph sz="quarter" idx="11" hasCustomPrompt="1"/>
          </p:nvPr>
        </p:nvSpPr>
        <p:spPr>
          <a:xfrm>
            <a:off x="7439611" y="6979028"/>
            <a:ext cx="10524542" cy="712694"/>
          </a:xfrm>
        </p:spPr>
        <p:txBody>
          <a:bodyPr/>
          <a:lstStyle>
            <a:lvl1pPr marL="342860" indent="0" algn="r">
              <a:buNone/>
              <a:defRPr baseline="0">
                <a:solidFill>
                  <a:srgbClr val="002856"/>
                </a:solidFill>
                <a:latin typeface="+mn-lt"/>
                <a:ea typeface="Verdana" panose="020B0604030504040204" pitchFamily="34" charset="0"/>
                <a:cs typeface="Verdana" panose="020B0604030504040204" pitchFamily="34" charset="0"/>
              </a:defRPr>
            </a:lvl1pPr>
          </a:lstStyle>
          <a:p>
            <a:pPr lvl="0"/>
            <a:r>
              <a:rPr lang="en-US" dirty="0"/>
              <a:t>OPTIONAL SUBHEADER</a:t>
            </a:r>
          </a:p>
        </p:txBody>
      </p:sp>
      <p:sp>
        <p:nvSpPr>
          <p:cNvPr id="9" name="Rectangle 8">
            <a:extLst>
              <a:ext uri="{FF2B5EF4-FFF2-40B4-BE49-F238E27FC236}">
                <a16:creationId xmlns:a16="http://schemas.microsoft.com/office/drawing/2014/main" id="{D4802B53-6A27-8A4B-86B1-D90A8ADA6792}"/>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BFD7BC4B-7E2E-0D4A-81E9-1EC17C4148C1}"/>
              </a:ext>
            </a:extLst>
          </p:cNvPr>
          <p:cNvPicPr>
            <a:picLocks noChangeAspect="1"/>
          </p:cNvPicPr>
          <p:nvPr userDrawn="1"/>
        </p:nvPicPr>
        <p:blipFill>
          <a:blip r:embed="rId3"/>
          <a:stretch>
            <a:fillRect/>
          </a:stretch>
        </p:blipFill>
        <p:spPr>
          <a:xfrm>
            <a:off x="12096155" y="488244"/>
            <a:ext cx="5652432" cy="791577"/>
          </a:xfrm>
          <a:prstGeom prst="rect">
            <a:avLst/>
          </a:prstGeom>
        </p:spPr>
      </p:pic>
    </p:spTree>
    <p:extLst>
      <p:ext uri="{BB962C8B-B14F-4D97-AF65-F5344CB8AC3E}">
        <p14:creationId xmlns:p14="http://schemas.microsoft.com/office/powerpoint/2010/main" val="222280229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Bulleted List">
    <p:bg>
      <p:bgPr>
        <a:solidFill>
          <a:schemeClr val="bg1"/>
        </a:solidFill>
        <a:effectLst/>
      </p:bgPr>
    </p:b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914402" y="2460173"/>
            <a:ext cx="16459202" cy="6901544"/>
          </a:xfrm>
        </p:spPr>
        <p:txBody>
          <a:bodyPr/>
          <a:lstStyle>
            <a:lvl1pPr marL="857150" indent="-514290">
              <a:defRPr sz="3600">
                <a:latin typeface="+mn-lt"/>
              </a:defRPr>
            </a:lvl1pPr>
            <a:lvl2pPr>
              <a:buSzPct val="75000"/>
              <a:buFont typeface="Arial" panose="020B0604020202020204" pitchFamily="34" charset="0"/>
              <a:buChar char="□"/>
              <a:defRPr sz="3600">
                <a:latin typeface="+mn-lt"/>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defRPr>
            </a:lvl4pPr>
            <a:lvl5pPr>
              <a:defRPr sz="3600">
                <a:latin typeface="+mn-lt"/>
              </a:defRPr>
            </a:lvl5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4" name="Rectangle 2"/>
          <p:cNvSpPr>
            <a:spLocks noGrp="1" noChangeArrowheads="1"/>
          </p:cNvSpPr>
          <p:nvPr>
            <p:ph type="title"/>
          </p:nvPr>
        </p:nvSpPr>
        <p:spPr bwMode="auto">
          <a:xfrm>
            <a:off x="914401" y="391037"/>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lvl1pPr>
              <a:defRPr b="1">
                <a:latin typeface="+mj-lt"/>
              </a:defRPr>
            </a:lvl1pPr>
          </a:lstStyle>
          <a:p>
            <a:pPr lvl="0"/>
            <a:r>
              <a:rPr lang="en-US" dirty="0"/>
              <a:t>Slide Title Here</a:t>
            </a:r>
          </a:p>
        </p:txBody>
      </p:sp>
      <p:pic>
        <p:nvPicPr>
          <p:cNvPr id="5" name="Picture 4">
            <a:extLst>
              <a:ext uri="{FF2B5EF4-FFF2-40B4-BE49-F238E27FC236}">
                <a16:creationId xmlns:a16="http://schemas.microsoft.com/office/drawing/2014/main" id="{88B0E30D-15E0-FC4B-BC2B-50224D768D60}"/>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2" name="Rectangle 1">
            <a:extLst>
              <a:ext uri="{FF2B5EF4-FFF2-40B4-BE49-F238E27FC236}">
                <a16:creationId xmlns:a16="http://schemas.microsoft.com/office/drawing/2014/main" id="{010422A0-D7A8-364E-BC23-BB74A7E4EF0A}"/>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ectangle 7">
            <a:extLst>
              <a:ext uri="{FF2B5EF4-FFF2-40B4-BE49-F238E27FC236}">
                <a16:creationId xmlns:a16="http://schemas.microsoft.com/office/drawing/2014/main" id="{D535EBAC-4268-2642-91DF-F786E37CB139}"/>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7AC04908-C5B1-3E49-BE07-5E60097C1AF0}"/>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32261462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914400" y="2481944"/>
            <a:ext cx="806196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marL="3342914" indent="-257175">
              <a:buFont typeface="Verdana" panose="020B0604030504040204" pitchFamily="34" charset="0"/>
              <a:buChar char="›"/>
              <a:defRPr sz="3600" baseline="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6" name="Content Placeholder 2"/>
          <p:cNvSpPr>
            <a:spLocks noGrp="1"/>
          </p:cNvSpPr>
          <p:nvPr>
            <p:ph sz="half" idx="11" hasCustomPrompt="1"/>
          </p:nvPr>
        </p:nvSpPr>
        <p:spPr>
          <a:xfrm>
            <a:off x="9281161" y="2481944"/>
            <a:ext cx="8102600" cy="6814458"/>
          </a:xfrm>
        </p:spPr>
        <p:txBody>
          <a:bodyPr/>
          <a:lstStyle>
            <a:lvl1pPr marL="857150" indent="-514290">
              <a:defRPr sz="3600">
                <a:latin typeface="+mn-lt"/>
                <a:ea typeface="Verdana" panose="020B0604030504040204" pitchFamily="34" charset="0"/>
                <a:cs typeface="Verdana" panose="020B0604030504040204" pitchFamily="34" charset="0"/>
              </a:defRPr>
            </a:lvl1pPr>
            <a:lvl2pPr>
              <a:buSzPct val="75000"/>
              <a:buFont typeface="Arial" panose="020B0604020202020204" pitchFamily="34" charset="0"/>
              <a:buChar char="□"/>
              <a:defRPr sz="3600">
                <a:latin typeface="+mn-lt"/>
                <a:ea typeface="Verdana" panose="020B0604030504040204" pitchFamily="34" charset="0"/>
                <a:cs typeface="Verdana" panose="020B0604030504040204" pitchFamily="34" charset="0"/>
              </a:defRPr>
            </a:lvl2pPr>
            <a:lvl3pPr marL="2228589" indent="-514290">
              <a:buSzPct val="90000"/>
              <a:buFont typeface="Arial" panose="020B0604020202020204" pitchFamily="34" charset="0"/>
              <a:buChar char="•"/>
              <a:defRPr sz="3600">
                <a:latin typeface="+mn-lt"/>
                <a:ea typeface="Verdana" panose="020B0604030504040204" pitchFamily="34" charset="0"/>
                <a:cs typeface="Verdana" panose="020B0604030504040204" pitchFamily="34" charset="0"/>
              </a:defRPr>
            </a:lvl3pPr>
            <a:lvl4pPr marL="2914310" indent="-514290">
              <a:buSzPct val="70000"/>
              <a:buFont typeface="Courier New" panose="02070309020205020404" pitchFamily="49" charset="0"/>
              <a:buChar char="o"/>
              <a:defRPr sz="3600">
                <a:latin typeface="+mn-lt"/>
                <a:ea typeface="Verdana" panose="020B0604030504040204" pitchFamily="34" charset="0"/>
                <a:cs typeface="Verdana" panose="020B0604030504040204" pitchFamily="34" charset="0"/>
              </a:defRPr>
            </a:lvl4pPr>
            <a:lvl5pPr>
              <a:defRPr sz="3600">
                <a:latin typeface="+mn-lt"/>
              </a:defRPr>
            </a:lvl5pPr>
            <a:lvl6pPr>
              <a:defRPr sz="2700"/>
            </a:lvl6pPr>
            <a:lvl7pPr>
              <a:defRPr sz="2700"/>
            </a:lvl7pPr>
            <a:lvl8pPr>
              <a:defRPr sz="2700"/>
            </a:lvl8pPr>
            <a:lvl9pPr>
              <a:defRPr sz="2700"/>
            </a:lvl9p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sp>
        <p:nvSpPr>
          <p:cNvPr id="5" name="Rectangle 2"/>
          <p:cNvSpPr>
            <a:spLocks noGrp="1" noChangeArrowheads="1"/>
          </p:cNvSpPr>
          <p:nvPr>
            <p:ph type="title"/>
          </p:nvPr>
        </p:nvSpPr>
        <p:spPr bwMode="auto">
          <a:xfrm>
            <a:off x="914401" y="350093"/>
            <a:ext cx="16469360"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pic>
        <p:nvPicPr>
          <p:cNvPr id="7" name="Picture 6">
            <a:extLst>
              <a:ext uri="{FF2B5EF4-FFF2-40B4-BE49-F238E27FC236}">
                <a16:creationId xmlns:a16="http://schemas.microsoft.com/office/drawing/2014/main" id="{BBFE395B-94ED-9B46-A9FE-E83DF68ED7A4}"/>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8" name="Rectangle 7">
            <a:extLst>
              <a:ext uri="{FF2B5EF4-FFF2-40B4-BE49-F238E27FC236}">
                <a16:creationId xmlns:a16="http://schemas.microsoft.com/office/drawing/2014/main" id="{9699BD44-65ED-B44B-ABA5-2767FFF3D705}"/>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9" name="Rectangle 8">
            <a:extLst>
              <a:ext uri="{FF2B5EF4-FFF2-40B4-BE49-F238E27FC236}">
                <a16:creationId xmlns:a16="http://schemas.microsoft.com/office/drawing/2014/main" id="{74CC6E3D-46B5-AE40-8C92-BC75F39D9B94}"/>
              </a:ext>
            </a:extLst>
          </p:cNvPr>
          <p:cNvSpPr/>
          <p:nvPr userDrawn="1"/>
        </p:nvSpPr>
        <p:spPr>
          <a:xfrm>
            <a:off x="0" y="-10908"/>
            <a:ext cx="18288000" cy="124649"/>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Rectangle 9">
            <a:extLst>
              <a:ext uri="{FF2B5EF4-FFF2-40B4-BE49-F238E27FC236}">
                <a16:creationId xmlns:a16="http://schemas.microsoft.com/office/drawing/2014/main" id="{0DD75F1A-02D8-7340-BB28-D05EC47899E1}"/>
              </a:ext>
            </a:extLst>
          </p:cNvPr>
          <p:cNvSpPr/>
          <p:nvPr userDrawn="1"/>
        </p:nvSpPr>
        <p:spPr>
          <a:xfrm>
            <a:off x="7499374" y="2026902"/>
            <a:ext cx="3289259" cy="93651"/>
          </a:xfrm>
          <a:prstGeom prst="rect">
            <a:avLst/>
          </a:prstGeom>
          <a:solidFill>
            <a:srgbClr val="F1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5065675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4"/>
          <p:cNvSpPr>
            <a:spLocks noGrp="1"/>
          </p:cNvSpPr>
          <p:nvPr>
            <p:ph type="body" sz="quarter" idx="10" hasCustomPrompt="1"/>
          </p:nvPr>
        </p:nvSpPr>
        <p:spPr>
          <a:xfrm>
            <a:off x="490889" y="23618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8327642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D4004B-EABB-D148-BC78-D86C4CD0A06E}"/>
              </a:ext>
            </a:extLst>
          </p:cNvPr>
          <p:cNvSpPr/>
          <p:nvPr userDrawn="1"/>
        </p:nvSpPr>
        <p:spPr>
          <a:xfrm>
            <a:off x="0" y="-2"/>
            <a:ext cx="18288000" cy="7996428"/>
          </a:xfrm>
          <a:prstGeom prst="rect">
            <a:avLst/>
          </a:prstGeom>
          <a:solidFill>
            <a:srgbClr val="002856"/>
          </a:solidFill>
          <a:ln w="63500">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4"/>
          <p:cNvSpPr>
            <a:spLocks noGrp="1"/>
          </p:cNvSpPr>
          <p:nvPr>
            <p:ph type="body" sz="quarter" idx="10" hasCustomPrompt="1"/>
          </p:nvPr>
        </p:nvSpPr>
        <p:spPr>
          <a:xfrm>
            <a:off x="490889" y="175144"/>
            <a:ext cx="17306225" cy="771828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2"/>
          <a:stretch>
            <a:fillRect/>
          </a:stretch>
        </p:blipFill>
        <p:spPr>
          <a:xfrm>
            <a:off x="15503800" y="9528538"/>
            <a:ext cx="2467787" cy="345593"/>
          </a:xfrm>
          <a:prstGeom prst="rect">
            <a:avLst/>
          </a:prstGeom>
        </p:spPr>
      </p:pic>
      <p:sp>
        <p:nvSpPr>
          <p:cNvPr id="6" name="Text Placeholder 14"/>
          <p:cNvSpPr>
            <a:spLocks noGrp="1"/>
          </p:cNvSpPr>
          <p:nvPr>
            <p:ph type="body" sz="quarter" idx="11"/>
          </p:nvPr>
        </p:nvSpPr>
        <p:spPr>
          <a:xfrm>
            <a:off x="490889" y="8424193"/>
            <a:ext cx="17306225" cy="1277141"/>
          </a:xfrm>
        </p:spPr>
        <p:txBody>
          <a:bodyPr>
            <a:normAutofit/>
          </a:bodyPr>
          <a:lstStyle>
            <a:lvl1pPr marL="342860" indent="0" algn="ctr">
              <a:buClr>
                <a:srgbClr val="F18A00"/>
              </a:buClr>
              <a:buFont typeface="Wingdings" panose="05000000000000000000" pitchFamily="2" charset="2"/>
              <a:buNone/>
              <a:defRPr sz="6600" b="1">
                <a:solidFill>
                  <a:srgbClr val="F18A00"/>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endParaRPr lang="en-US" dirty="0"/>
          </a:p>
        </p:txBody>
      </p:sp>
    </p:spTree>
    <p:extLst>
      <p:ext uri="{BB962C8B-B14F-4D97-AF65-F5344CB8AC3E}">
        <p14:creationId xmlns:p14="http://schemas.microsoft.com/office/powerpoint/2010/main" val="4785333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EE932B-F4E9-094B-B744-BCE2FF9BA069}"/>
              </a:ext>
            </a:extLst>
          </p:cNvPr>
          <p:cNvPicPr>
            <a:picLocks noChangeAspect="1"/>
          </p:cNvPicPr>
          <p:nvPr userDrawn="1"/>
        </p:nvPicPr>
        <p:blipFill rotWithShape="1">
          <a:blip r:embed="rId2"/>
          <a:srcRect l="1302" t="21111" r="2083" b="10046"/>
          <a:stretch/>
        </p:blipFill>
        <p:spPr>
          <a:xfrm>
            <a:off x="0" y="2"/>
            <a:ext cx="18288000" cy="6515411"/>
          </a:xfrm>
          <a:prstGeom prst="rect">
            <a:avLst/>
          </a:prstGeom>
        </p:spPr>
      </p:pic>
      <p:sp>
        <p:nvSpPr>
          <p:cNvPr id="3" name="Rectangle 2">
            <a:extLst>
              <a:ext uri="{FF2B5EF4-FFF2-40B4-BE49-F238E27FC236}">
                <a16:creationId xmlns:a16="http://schemas.microsoft.com/office/drawing/2014/main" id="{50D4004B-EABB-D148-BC78-D86C4CD0A06E}"/>
              </a:ext>
            </a:extLst>
          </p:cNvPr>
          <p:cNvSpPr/>
          <p:nvPr userDrawn="1"/>
        </p:nvSpPr>
        <p:spPr>
          <a:xfrm>
            <a:off x="0" y="0"/>
            <a:ext cx="18288000" cy="6531429"/>
          </a:xfrm>
          <a:prstGeom prst="rect">
            <a:avLst/>
          </a:prstGeom>
          <a:solidFill>
            <a:srgbClr val="002856">
              <a:alpha val="85000"/>
            </a:srgbClr>
          </a:solidFill>
          <a:ln w="635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14"/>
          <p:cNvSpPr>
            <a:spLocks noGrp="1"/>
          </p:cNvSpPr>
          <p:nvPr>
            <p:ph type="body" sz="quarter" idx="10" hasCustomPrompt="1"/>
          </p:nvPr>
        </p:nvSpPr>
        <p:spPr>
          <a:xfrm>
            <a:off x="490889" y="228170"/>
            <a:ext cx="17306225" cy="6059072"/>
          </a:xfrm>
        </p:spPr>
        <p:txBody>
          <a:bodyPr>
            <a:normAutofit/>
          </a:bodyPr>
          <a:lstStyle>
            <a:lvl1pPr marL="514350" indent="-514350">
              <a:buClr>
                <a:srgbClr val="F18A00"/>
              </a:buClr>
              <a:buFont typeface="Wingdings" panose="05000000000000000000" pitchFamily="2" charset="2"/>
              <a:buChar char="§"/>
              <a:defRPr sz="3600">
                <a:solidFill>
                  <a:schemeClr val="bg1"/>
                </a:solidFill>
                <a:latin typeface="Arial" panose="020B0604020202020204" pitchFamily="34" charset="0"/>
                <a:cs typeface="Arial" panose="020B0604020202020204" pitchFamily="34" charset="0"/>
              </a:defRPr>
            </a:lvl1pPr>
            <a:lvl2pPr>
              <a:buSzPct val="75000"/>
              <a:buFont typeface="Arial" panose="020B0604020202020204" pitchFamily="34" charset="0"/>
              <a:buChar char="□"/>
              <a:defRPr sz="3600">
                <a:solidFill>
                  <a:schemeClr val="bg1"/>
                </a:solidFill>
              </a:defRPr>
            </a:lvl2pPr>
            <a:lvl3pPr marL="1714500" indent="-342900">
              <a:buFont typeface="Calibri" panose="020F0502020204030204" pitchFamily="34" charset="0"/>
              <a:buChar char="˃"/>
              <a:defRPr sz="3600">
                <a:solidFill>
                  <a:schemeClr val="bg1"/>
                </a:solidFill>
              </a:defRPr>
            </a:lvl3pPr>
            <a:lvl4pPr marL="2400300" indent="-342900">
              <a:buFont typeface="Arial" panose="020B0604020202020204" pitchFamily="34" charset="0"/>
              <a:buChar char="•"/>
              <a:defRPr sz="3600">
                <a:solidFill>
                  <a:schemeClr val="bg1"/>
                </a:solidFill>
              </a:defRPr>
            </a:lvl4pPr>
            <a:lvl5pPr marL="3086100" indent="-342900">
              <a:buFont typeface="Wingdings" panose="05000000000000000000" pitchFamily="2" charset="2"/>
              <a:buChar char="§"/>
              <a:defRPr sz="3600">
                <a:solidFill>
                  <a:schemeClr val="bg1"/>
                </a:solidFill>
              </a:defRPr>
            </a:lvl5pPr>
          </a:lstStyle>
          <a:p>
            <a:pPr marL="857150" lvl="0" indent="-514290"/>
            <a:r>
              <a:rPr lang="en-US" dirty="0">
                <a:latin typeface="Arial"/>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pic>
        <p:nvPicPr>
          <p:cNvPr id="4" name="Picture 3">
            <a:extLst>
              <a:ext uri="{FF2B5EF4-FFF2-40B4-BE49-F238E27FC236}">
                <a16:creationId xmlns:a16="http://schemas.microsoft.com/office/drawing/2014/main" id="{5A4052B9-50BA-AA4A-983B-1BF7128A4AC9}"/>
              </a:ext>
            </a:extLst>
          </p:cNvPr>
          <p:cNvPicPr>
            <a:picLocks noChangeAspect="1"/>
          </p:cNvPicPr>
          <p:nvPr userDrawn="1"/>
        </p:nvPicPr>
        <p:blipFill>
          <a:blip r:embed="rId3"/>
          <a:stretch>
            <a:fillRect/>
          </a:stretch>
        </p:blipFill>
        <p:spPr>
          <a:xfrm>
            <a:off x="15503800" y="9528538"/>
            <a:ext cx="2467787" cy="345593"/>
          </a:xfrm>
          <a:prstGeom prst="rect">
            <a:avLst/>
          </a:prstGeom>
        </p:spPr>
      </p:pic>
      <p:sp>
        <p:nvSpPr>
          <p:cNvPr id="5" name="Rectangle 4">
            <a:extLst>
              <a:ext uri="{FF2B5EF4-FFF2-40B4-BE49-F238E27FC236}">
                <a16:creationId xmlns:a16="http://schemas.microsoft.com/office/drawing/2014/main" id="{6B8038E7-F011-B144-9EC2-FE26D0A401A6}"/>
              </a:ext>
            </a:extLst>
          </p:cNvPr>
          <p:cNvSpPr/>
          <p:nvPr userDrawn="1"/>
        </p:nvSpPr>
        <p:spPr>
          <a:xfrm>
            <a:off x="0" y="9998530"/>
            <a:ext cx="18288000" cy="293915"/>
          </a:xfrm>
          <a:prstGeom prst="rect">
            <a:avLst/>
          </a:prstGeom>
          <a:solidFill>
            <a:srgbClr val="002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Tree>
    <p:extLst>
      <p:ext uri="{BB962C8B-B14F-4D97-AF65-F5344CB8AC3E}">
        <p14:creationId xmlns:p14="http://schemas.microsoft.com/office/powerpoint/2010/main" val="248530606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1600" y="2971800"/>
            <a:ext cx="7620000" cy="6172200"/>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971800"/>
            <a:ext cx="7620000" cy="6172200"/>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a:ln/>
        </p:spPr>
        <p:txBody>
          <a:bodyPr/>
          <a:lstStyle>
            <a:lvl1pPr>
              <a:defRPr/>
            </a:lvl1pPr>
          </a:lstStyle>
          <a:p>
            <a:pPr>
              <a:defRPr/>
            </a:pPr>
            <a:endParaRPr lang="en-US" dirty="0"/>
          </a:p>
        </p:txBody>
      </p:sp>
      <p:sp>
        <p:nvSpPr>
          <p:cNvPr id="6" name="Rectangle 14"/>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5"/>
          <p:cNvSpPr>
            <a:spLocks noGrp="1" noChangeArrowheads="1"/>
          </p:cNvSpPr>
          <p:nvPr>
            <p:ph type="sldNum" sz="quarter" idx="12"/>
          </p:nvPr>
        </p:nvSpPr>
        <p:spPr>
          <a:ln/>
        </p:spPr>
        <p:txBody>
          <a:bodyPr/>
          <a:lstStyle>
            <a:lvl1pPr>
              <a:defRPr/>
            </a:lvl1pPr>
          </a:lstStyle>
          <a:p>
            <a:pPr>
              <a:defRPr/>
            </a:pPr>
            <a:fld id="{E482AA6C-E4AB-4491-AF6A-DDDAC97C4129}" type="slidenum">
              <a:rPr lang="en-US"/>
              <a:pPr>
                <a:defRPr/>
              </a:pPr>
              <a:t>‹#›</a:t>
            </a:fld>
            <a:endParaRPr lang="en-US" dirty="0"/>
          </a:p>
        </p:txBody>
      </p:sp>
    </p:spTree>
    <p:extLst>
      <p:ext uri="{BB962C8B-B14F-4D97-AF65-F5344CB8AC3E}">
        <p14:creationId xmlns:p14="http://schemas.microsoft.com/office/powerpoint/2010/main" val="259512267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dt" sz="half" idx="10"/>
          </p:nvPr>
        </p:nvSpPr>
        <p:spPr>
          <a:ln/>
        </p:spPr>
        <p:txBody>
          <a:bodyPr/>
          <a:lstStyle>
            <a:lvl1pPr>
              <a:defRPr/>
            </a:lvl1pPr>
          </a:lstStyle>
          <a:p>
            <a:pPr>
              <a:defRPr/>
            </a:pPr>
            <a:endParaRPr lang="en-US" dirty="0"/>
          </a:p>
        </p:txBody>
      </p:sp>
      <p:sp>
        <p:nvSpPr>
          <p:cNvPr id="4" name="Rectangle 14"/>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5"/>
          <p:cNvSpPr>
            <a:spLocks noGrp="1" noChangeArrowheads="1"/>
          </p:cNvSpPr>
          <p:nvPr>
            <p:ph type="sldNum" sz="quarter" idx="12"/>
          </p:nvPr>
        </p:nvSpPr>
        <p:spPr>
          <a:ln/>
        </p:spPr>
        <p:txBody>
          <a:bodyPr/>
          <a:lstStyle>
            <a:lvl1pPr>
              <a:defRPr/>
            </a:lvl1pPr>
          </a:lstStyle>
          <a:p>
            <a:pPr>
              <a:defRPr/>
            </a:pPr>
            <a:fld id="{67C4C01D-9E45-4FF5-AC11-FAA3FA14378C}" type="slidenum">
              <a:rPr lang="en-US"/>
              <a:pPr>
                <a:defRPr/>
              </a:pPr>
              <a:t>‹#›</a:t>
            </a:fld>
            <a:endParaRPr lang="en-US" dirty="0"/>
          </a:p>
        </p:txBody>
      </p:sp>
    </p:spTree>
    <p:extLst>
      <p:ext uri="{BB962C8B-B14F-4D97-AF65-F5344CB8AC3E}">
        <p14:creationId xmlns:p14="http://schemas.microsoft.com/office/powerpoint/2010/main" val="38878849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71600" y="914400"/>
            <a:ext cx="15544800" cy="1714500"/>
          </a:xfrm>
        </p:spPr>
        <p:txBody>
          <a:bodyPr/>
          <a:lstStyle/>
          <a:p>
            <a:r>
              <a:rPr lang="en-US"/>
              <a:t>Click to edit Master title style</a:t>
            </a:r>
          </a:p>
        </p:txBody>
      </p:sp>
      <p:sp>
        <p:nvSpPr>
          <p:cNvPr id="3" name="Content Placeholder 2"/>
          <p:cNvSpPr>
            <a:spLocks noGrp="1"/>
          </p:cNvSpPr>
          <p:nvPr>
            <p:ph sz="half" idx="1"/>
          </p:nvPr>
        </p:nvSpPr>
        <p:spPr>
          <a:xfrm>
            <a:off x="1371600" y="2971800"/>
            <a:ext cx="7620000" cy="617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296400" y="2971800"/>
            <a:ext cx="7620000" cy="617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1662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7847E1-6DEE-4B82-896B-A17628267466}"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A579D-93FC-42C7-8832-C4DBCA9CA4B2}" type="slidenum">
              <a:rPr lang="en-US" smtClean="0"/>
              <a:t>‹#›</a:t>
            </a:fld>
            <a:endParaRPr lang="en-US"/>
          </a:p>
        </p:txBody>
      </p:sp>
    </p:spTree>
    <p:extLst>
      <p:ext uri="{BB962C8B-B14F-4D97-AF65-F5344CB8AC3E}">
        <p14:creationId xmlns:p14="http://schemas.microsoft.com/office/powerpoint/2010/main" val="15915037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612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47" Type="http://schemas.openxmlformats.org/officeDocument/2006/relationships/theme" Target="../theme/theme3.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slideLayout" Target="../slideLayouts/slideLayout72.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slideLayout" Target="../slideLayouts/slideLayout71.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8" Type="http://schemas.openxmlformats.org/officeDocument/2006/relationships/slideLayout" Target="../slideLayouts/slideLayout35.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46" Type="http://schemas.openxmlformats.org/officeDocument/2006/relationships/slideLayout" Target="../slideLayouts/slideLayout73.xml"/><Relationship Id="rId20" Type="http://schemas.openxmlformats.org/officeDocument/2006/relationships/slideLayout" Target="../slideLayouts/slideLayout47.xml"/><Relationship Id="rId41"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6.xml"/><Relationship Id="rId18" Type="http://schemas.openxmlformats.org/officeDocument/2006/relationships/slideLayout" Target="../slideLayouts/slideLayout91.xml"/><Relationship Id="rId26" Type="http://schemas.openxmlformats.org/officeDocument/2006/relationships/slideLayout" Target="../slideLayouts/slideLayout99.xml"/><Relationship Id="rId39" Type="http://schemas.openxmlformats.org/officeDocument/2006/relationships/theme" Target="../theme/theme4.xml"/><Relationship Id="rId21" Type="http://schemas.openxmlformats.org/officeDocument/2006/relationships/slideLayout" Target="../slideLayouts/slideLayout94.xml"/><Relationship Id="rId34" Type="http://schemas.openxmlformats.org/officeDocument/2006/relationships/slideLayout" Target="../slideLayouts/slideLayout107.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5" Type="http://schemas.openxmlformats.org/officeDocument/2006/relationships/slideLayout" Target="../slideLayouts/slideLayout98.xml"/><Relationship Id="rId33" Type="http://schemas.openxmlformats.org/officeDocument/2006/relationships/slideLayout" Target="../slideLayouts/slideLayout106.xml"/><Relationship Id="rId38" Type="http://schemas.openxmlformats.org/officeDocument/2006/relationships/slideLayout" Target="../slideLayouts/slideLayout111.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slideLayout" Target="../slideLayouts/slideLayout93.xml"/><Relationship Id="rId29" Type="http://schemas.openxmlformats.org/officeDocument/2006/relationships/slideLayout" Target="../slideLayouts/slideLayout102.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24" Type="http://schemas.openxmlformats.org/officeDocument/2006/relationships/slideLayout" Target="../slideLayouts/slideLayout97.xml"/><Relationship Id="rId32" Type="http://schemas.openxmlformats.org/officeDocument/2006/relationships/slideLayout" Target="../slideLayouts/slideLayout105.xml"/><Relationship Id="rId37" Type="http://schemas.openxmlformats.org/officeDocument/2006/relationships/slideLayout" Target="../slideLayouts/slideLayout110.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23" Type="http://schemas.openxmlformats.org/officeDocument/2006/relationships/slideLayout" Target="../slideLayouts/slideLayout96.xml"/><Relationship Id="rId28" Type="http://schemas.openxmlformats.org/officeDocument/2006/relationships/slideLayout" Target="../slideLayouts/slideLayout101.xml"/><Relationship Id="rId36" Type="http://schemas.openxmlformats.org/officeDocument/2006/relationships/slideLayout" Target="../slideLayouts/slideLayout109.xml"/><Relationship Id="rId10" Type="http://schemas.openxmlformats.org/officeDocument/2006/relationships/slideLayout" Target="../slideLayouts/slideLayout83.xml"/><Relationship Id="rId19" Type="http://schemas.openxmlformats.org/officeDocument/2006/relationships/slideLayout" Target="../slideLayouts/slideLayout92.xml"/><Relationship Id="rId31" Type="http://schemas.openxmlformats.org/officeDocument/2006/relationships/slideLayout" Target="../slideLayouts/slideLayout104.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slideLayout" Target="../slideLayouts/slideLayout95.xml"/><Relationship Id="rId27" Type="http://schemas.openxmlformats.org/officeDocument/2006/relationships/slideLayout" Target="../slideLayouts/slideLayout100.xml"/><Relationship Id="rId30" Type="http://schemas.openxmlformats.org/officeDocument/2006/relationships/slideLayout" Target="../slideLayouts/slideLayout103.xml"/><Relationship Id="rId35" Type="http://schemas.openxmlformats.org/officeDocument/2006/relationships/slideLayout" Target="../slideLayouts/slideLayout108.xml"/><Relationship Id="rId8" Type="http://schemas.openxmlformats.org/officeDocument/2006/relationships/slideLayout" Target="../slideLayouts/slideLayout81.xml"/><Relationship Id="rId3"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4D405F-A504-CC76-5072-38D17EE9DC45}"/>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B3C1C4-B7B6-356A-9238-FE1840E678DB}"/>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DADC74-DE61-D48C-3D99-63ED6216784F}"/>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697BC14B-94A6-4BA1-B30D-F6F32AB573EA}" type="datetimeFigureOut">
              <a:rPr lang="en-US" smtClean="0"/>
              <a:t>10/15/2026</a:t>
            </a:fld>
            <a:endParaRPr lang="en-US"/>
          </a:p>
        </p:txBody>
      </p:sp>
      <p:sp>
        <p:nvSpPr>
          <p:cNvPr id="5" name="Footer Placeholder 4">
            <a:extLst>
              <a:ext uri="{FF2B5EF4-FFF2-40B4-BE49-F238E27FC236}">
                <a16:creationId xmlns:a16="http://schemas.microsoft.com/office/drawing/2014/main" id="{783164E3-B118-8E01-F7A9-825AC033EE84}"/>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1C8596-B8EF-1D4E-EEA3-37E973F873C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B3358645-4C51-420A-96CD-5FEFF09D7226}" type="slidenum">
              <a:rPr lang="en-US" smtClean="0"/>
              <a:t>‹#›</a:t>
            </a:fld>
            <a:endParaRPr lang="en-US"/>
          </a:p>
        </p:txBody>
      </p:sp>
    </p:spTree>
    <p:extLst>
      <p:ext uri="{BB962C8B-B14F-4D97-AF65-F5344CB8AC3E}">
        <p14:creationId xmlns:p14="http://schemas.microsoft.com/office/powerpoint/2010/main" val="68613346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userDrawn="1">
            <p:ph type="body" idx="1"/>
          </p:nvPr>
        </p:nvSpPr>
        <p:spPr bwMode="auto">
          <a:xfrm>
            <a:off x="914402" y="2336007"/>
            <a:ext cx="16459202" cy="70866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sp>
        <p:nvSpPr>
          <p:cNvPr id="1029" name="Rectangle 2"/>
          <p:cNvSpPr>
            <a:spLocks noGrp="1" noChangeArrowheads="1"/>
          </p:cNvSpPr>
          <p:nvPr userDrawn="1">
            <p:ph type="title"/>
          </p:nvPr>
        </p:nvSpPr>
        <p:spPr bwMode="auto">
          <a:xfrm>
            <a:off x="914401" y="350093"/>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spTree>
    <p:extLst>
      <p:ext uri="{BB962C8B-B14F-4D97-AF65-F5344CB8AC3E}">
        <p14:creationId xmlns:p14="http://schemas.microsoft.com/office/powerpoint/2010/main" val="357665402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 id="2147483796" r:id="rId34"/>
    <p:sldLayoutId id="2147483797" r:id="rId35"/>
    <p:sldLayoutId id="2147483798" r:id="rId36"/>
    <p:sldLayoutId id="2147483799" r:id="rId37"/>
    <p:sldLayoutId id="2147483800" r:id="rId38"/>
    <p:sldLayoutId id="2147483801" r:id="rId39"/>
    <p:sldLayoutId id="2147483802" r:id="rId40"/>
    <p:sldLayoutId id="2147483803" r:id="rId41"/>
    <p:sldLayoutId id="2147483804" r:id="rId42"/>
    <p:sldLayoutId id="2147483805" r:id="rId43"/>
    <p:sldLayoutId id="2147483806" r:id="rId44"/>
    <p:sldLayoutId id="2147483807" r:id="rId45"/>
    <p:sldLayoutId id="2147483808" r:id="rId46"/>
  </p:sldLayoutIdLst>
  <p:hf hdr="0" ftr="0"/>
  <p:txStyles>
    <p:titleStyle>
      <a:lvl1pPr algn="ctr" rtl="0" eaLnBrk="0" fontAlgn="base" hangingPunct="0">
        <a:lnSpc>
          <a:spcPct val="100000"/>
        </a:lnSpc>
        <a:spcBef>
          <a:spcPct val="0"/>
        </a:spcBef>
        <a:spcAft>
          <a:spcPct val="0"/>
        </a:spcAft>
        <a:defRPr sz="6000" b="1">
          <a:solidFill>
            <a:srgbClr val="F18A00"/>
          </a:solidFill>
          <a:latin typeface="+mj-lt"/>
          <a:ea typeface="Verdana" panose="020B0604030504040204" pitchFamily="34" charset="0"/>
          <a:cs typeface="Verdana" panose="020B0604030504040204" pitchFamily="34" charset="0"/>
        </a:defRPr>
      </a:lvl1pPr>
      <a:lvl2pPr algn="ctr" rtl="0" eaLnBrk="0" fontAlgn="base" hangingPunct="0">
        <a:lnSpc>
          <a:spcPct val="80000"/>
        </a:lnSpc>
        <a:spcBef>
          <a:spcPct val="0"/>
        </a:spcBef>
        <a:spcAft>
          <a:spcPct val="0"/>
        </a:spcAft>
        <a:defRPr sz="4800" b="1">
          <a:solidFill>
            <a:srgbClr val="114797"/>
          </a:solidFill>
          <a:latin typeface="Arial" charset="0"/>
        </a:defRPr>
      </a:lvl2pPr>
      <a:lvl3pPr algn="ctr" rtl="0" eaLnBrk="0" fontAlgn="base" hangingPunct="0">
        <a:lnSpc>
          <a:spcPct val="80000"/>
        </a:lnSpc>
        <a:spcBef>
          <a:spcPct val="0"/>
        </a:spcBef>
        <a:spcAft>
          <a:spcPct val="0"/>
        </a:spcAft>
        <a:defRPr sz="4800" b="1">
          <a:solidFill>
            <a:srgbClr val="114797"/>
          </a:solidFill>
          <a:latin typeface="Arial" charset="0"/>
        </a:defRPr>
      </a:lvl3pPr>
      <a:lvl4pPr algn="ctr" rtl="0" eaLnBrk="0" fontAlgn="base" hangingPunct="0">
        <a:lnSpc>
          <a:spcPct val="80000"/>
        </a:lnSpc>
        <a:spcBef>
          <a:spcPct val="0"/>
        </a:spcBef>
        <a:spcAft>
          <a:spcPct val="0"/>
        </a:spcAft>
        <a:defRPr sz="4800" b="1">
          <a:solidFill>
            <a:srgbClr val="114797"/>
          </a:solidFill>
          <a:latin typeface="Arial" charset="0"/>
        </a:defRPr>
      </a:lvl4pPr>
      <a:lvl5pPr algn="ctr" rtl="0" eaLnBrk="0" fontAlgn="base" hangingPunct="0">
        <a:lnSpc>
          <a:spcPct val="80000"/>
        </a:lnSpc>
        <a:spcBef>
          <a:spcPct val="0"/>
        </a:spcBef>
        <a:spcAft>
          <a:spcPct val="0"/>
        </a:spcAft>
        <a:defRPr sz="4800" b="1">
          <a:solidFill>
            <a:srgbClr val="114797"/>
          </a:solidFill>
          <a:latin typeface="Arial" charset="0"/>
        </a:defRPr>
      </a:lvl5pPr>
      <a:lvl6pPr marL="685719" algn="ctr" rtl="0" fontAlgn="base">
        <a:lnSpc>
          <a:spcPct val="80000"/>
        </a:lnSpc>
        <a:spcBef>
          <a:spcPct val="0"/>
        </a:spcBef>
        <a:spcAft>
          <a:spcPct val="0"/>
        </a:spcAft>
        <a:defRPr sz="4800" b="1">
          <a:solidFill>
            <a:srgbClr val="114797"/>
          </a:solidFill>
          <a:latin typeface="Arial" charset="0"/>
        </a:defRPr>
      </a:lvl6pPr>
      <a:lvl7pPr marL="1371440" algn="ctr" rtl="0" fontAlgn="base">
        <a:lnSpc>
          <a:spcPct val="80000"/>
        </a:lnSpc>
        <a:spcBef>
          <a:spcPct val="0"/>
        </a:spcBef>
        <a:spcAft>
          <a:spcPct val="0"/>
        </a:spcAft>
        <a:defRPr sz="4800" b="1">
          <a:solidFill>
            <a:srgbClr val="114797"/>
          </a:solidFill>
          <a:latin typeface="Arial" charset="0"/>
        </a:defRPr>
      </a:lvl7pPr>
      <a:lvl8pPr marL="2057160" algn="ctr" rtl="0" fontAlgn="base">
        <a:lnSpc>
          <a:spcPct val="80000"/>
        </a:lnSpc>
        <a:spcBef>
          <a:spcPct val="0"/>
        </a:spcBef>
        <a:spcAft>
          <a:spcPct val="0"/>
        </a:spcAft>
        <a:defRPr sz="4800" b="1">
          <a:solidFill>
            <a:srgbClr val="114797"/>
          </a:solidFill>
          <a:latin typeface="Arial" charset="0"/>
        </a:defRPr>
      </a:lvl8pPr>
      <a:lvl9pPr marL="2742879" algn="ctr" rtl="0" fontAlgn="base">
        <a:lnSpc>
          <a:spcPct val="80000"/>
        </a:lnSpc>
        <a:spcBef>
          <a:spcPct val="0"/>
        </a:spcBef>
        <a:spcAft>
          <a:spcPct val="0"/>
        </a:spcAft>
        <a:defRPr sz="4800" b="1">
          <a:solidFill>
            <a:srgbClr val="114797"/>
          </a:solidFill>
          <a:latin typeface="Arial" charset="0"/>
        </a:defRPr>
      </a:lvl9pPr>
    </p:titleStyle>
    <p:bodyStyle>
      <a:lvl1pPr marL="857150" indent="-514290" algn="l" rtl="0" eaLnBrk="0" fontAlgn="base" hangingPunct="0">
        <a:spcBef>
          <a:spcPct val="0"/>
        </a:spcBef>
        <a:spcAft>
          <a:spcPts val="900"/>
        </a:spcAft>
        <a:buClr>
          <a:srgbClr val="F18A00"/>
        </a:buClr>
        <a:buSzPct val="90000"/>
        <a:buFont typeface="Wingdings" pitchFamily="2" charset="2"/>
        <a:buChar char="§"/>
        <a:defRPr sz="3600">
          <a:solidFill>
            <a:srgbClr val="002856"/>
          </a:solidFill>
          <a:latin typeface="+mn-lt"/>
          <a:ea typeface="Verdana" panose="020B0604030504040204" pitchFamily="34" charset="0"/>
          <a:cs typeface="Verdana" panose="020B0604030504040204" pitchFamily="34" charset="0"/>
        </a:defRPr>
      </a:lvl1pPr>
      <a:lvl2pPr marL="1542870" indent="-514290" algn="l" rtl="0" eaLnBrk="0" fontAlgn="base" hangingPunct="0">
        <a:spcBef>
          <a:spcPct val="0"/>
        </a:spcBef>
        <a:spcAft>
          <a:spcPts val="900"/>
        </a:spcAft>
        <a:buClr>
          <a:srgbClr val="F18A00"/>
        </a:buClr>
        <a:buSzPct val="75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2pPr>
      <a:lvl3pPr marL="2228589" indent="-514290" algn="l" rtl="0" eaLnBrk="0" fontAlgn="base" hangingPunct="0">
        <a:spcBef>
          <a:spcPct val="0"/>
        </a:spcBef>
        <a:spcAft>
          <a:spcPts val="900"/>
        </a:spcAft>
        <a:buClr>
          <a:srgbClr val="F18A00"/>
        </a:buClr>
        <a:buSzPct val="90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3pPr>
      <a:lvl4pPr marL="2914310" indent="-514290" algn="l" rtl="0" eaLnBrk="0" fontAlgn="base" hangingPunct="0">
        <a:spcBef>
          <a:spcPct val="0"/>
        </a:spcBef>
        <a:spcAft>
          <a:spcPts val="900"/>
        </a:spcAft>
        <a:buClr>
          <a:srgbClr val="F18A00"/>
        </a:buClr>
        <a:buSzPct val="70000"/>
        <a:buFont typeface="Courier New" panose="02070309020205020404" pitchFamily="49" charset="0"/>
        <a:buChar char="o"/>
        <a:defRPr sz="3600">
          <a:solidFill>
            <a:srgbClr val="002856"/>
          </a:solidFill>
          <a:latin typeface="+mn-lt"/>
          <a:ea typeface="Verdana" panose="020B0604030504040204" pitchFamily="34" charset="0"/>
          <a:cs typeface="Verdana" panose="020B0604030504040204" pitchFamily="34" charset="0"/>
        </a:defRPr>
      </a:lvl4pPr>
      <a:lvl5pPr marL="3600029" indent="-514290" algn="l" rtl="0" eaLnBrk="0" fontAlgn="base" hangingPunct="0">
        <a:spcBef>
          <a:spcPct val="0"/>
        </a:spcBef>
        <a:spcAft>
          <a:spcPts val="900"/>
        </a:spcAft>
        <a:buClr>
          <a:srgbClr val="F18A00"/>
        </a:buClr>
        <a:buFont typeface="Verdana" panose="020B0604030504040204" pitchFamily="34" charset="0"/>
        <a:buChar char="›"/>
        <a:defRPr sz="3600">
          <a:solidFill>
            <a:srgbClr val="002856"/>
          </a:solidFill>
          <a:latin typeface="+mn-lt"/>
          <a:ea typeface="Verdana" panose="020B0604030504040204" pitchFamily="34" charset="0"/>
          <a:cs typeface="Verdana" panose="020B0604030504040204" pitchFamily="34" charset="0"/>
        </a:defRPr>
      </a:lvl5pPr>
      <a:lvl6pPr marL="3771459" indent="-342860" algn="l" rtl="0" fontAlgn="base">
        <a:spcBef>
          <a:spcPct val="0"/>
        </a:spcBef>
        <a:spcAft>
          <a:spcPct val="40000"/>
        </a:spcAft>
        <a:buClr>
          <a:srgbClr val="1F3D7C"/>
        </a:buClr>
        <a:buChar char="»"/>
        <a:defRPr sz="1800">
          <a:solidFill>
            <a:schemeClr val="tx1"/>
          </a:solidFill>
          <a:latin typeface="+mn-lt"/>
        </a:defRPr>
      </a:lvl6pPr>
      <a:lvl7pPr marL="4457180" indent="-342860" algn="l" rtl="0" fontAlgn="base">
        <a:spcBef>
          <a:spcPct val="0"/>
        </a:spcBef>
        <a:spcAft>
          <a:spcPct val="40000"/>
        </a:spcAft>
        <a:buChar char="»"/>
        <a:defRPr>
          <a:solidFill>
            <a:schemeClr val="tx1"/>
          </a:solidFill>
          <a:latin typeface="+mn-lt"/>
        </a:defRPr>
      </a:lvl7pPr>
      <a:lvl8pPr marL="5142899" indent="-342860" algn="l" rtl="0" fontAlgn="base">
        <a:spcBef>
          <a:spcPct val="0"/>
        </a:spcBef>
        <a:spcAft>
          <a:spcPct val="40000"/>
        </a:spcAft>
        <a:buChar char="»"/>
        <a:defRPr>
          <a:solidFill>
            <a:schemeClr val="tx1"/>
          </a:solidFill>
          <a:latin typeface="+mn-lt"/>
        </a:defRPr>
      </a:lvl8pPr>
      <a:lvl9pPr marL="5828619" indent="-342860" algn="l" rtl="0" fontAlgn="base">
        <a:spcBef>
          <a:spcPct val="0"/>
        </a:spcBef>
        <a:spcAft>
          <a:spcPct val="40000"/>
        </a:spcAft>
        <a:buChar char="»"/>
        <a:defRPr>
          <a:solidFill>
            <a:schemeClr val="tx1"/>
          </a:solidFill>
          <a:latin typeface="+mn-lt"/>
        </a:defRPr>
      </a:lvl9pPr>
    </p:bodyStyle>
    <p:otherStyle>
      <a:defPPr>
        <a:defRPr lang="en-US"/>
      </a:defPPr>
      <a:lvl1pPr marL="0" algn="l" defTabSz="1371440" rtl="0" eaLnBrk="1" latinLnBrk="0" hangingPunct="1">
        <a:defRPr sz="2700" kern="1200">
          <a:solidFill>
            <a:schemeClr val="tx1"/>
          </a:solidFill>
          <a:latin typeface="+mn-lt"/>
          <a:ea typeface="+mn-ea"/>
          <a:cs typeface="+mn-cs"/>
        </a:defRPr>
      </a:lvl1pPr>
      <a:lvl2pPr marL="685719" algn="l" defTabSz="1371440" rtl="0" eaLnBrk="1" latinLnBrk="0" hangingPunct="1">
        <a:defRPr sz="2700" kern="1200">
          <a:solidFill>
            <a:schemeClr val="tx1"/>
          </a:solidFill>
          <a:latin typeface="+mn-lt"/>
          <a:ea typeface="+mn-ea"/>
          <a:cs typeface="+mn-cs"/>
        </a:defRPr>
      </a:lvl2pPr>
      <a:lvl3pPr marL="1371440" algn="l" defTabSz="1371440" rtl="0" eaLnBrk="1" latinLnBrk="0" hangingPunct="1">
        <a:defRPr sz="2700" kern="1200">
          <a:solidFill>
            <a:schemeClr val="tx1"/>
          </a:solidFill>
          <a:latin typeface="+mn-lt"/>
          <a:ea typeface="+mn-ea"/>
          <a:cs typeface="+mn-cs"/>
        </a:defRPr>
      </a:lvl3pPr>
      <a:lvl4pPr marL="2057160" algn="l" defTabSz="1371440" rtl="0" eaLnBrk="1" latinLnBrk="0" hangingPunct="1">
        <a:defRPr sz="2700" kern="1200">
          <a:solidFill>
            <a:schemeClr val="tx1"/>
          </a:solidFill>
          <a:latin typeface="+mn-lt"/>
          <a:ea typeface="+mn-ea"/>
          <a:cs typeface="+mn-cs"/>
        </a:defRPr>
      </a:lvl4pPr>
      <a:lvl5pPr marL="2742879" algn="l" defTabSz="1371440" rtl="0" eaLnBrk="1" latinLnBrk="0" hangingPunct="1">
        <a:defRPr sz="2700" kern="1200">
          <a:solidFill>
            <a:schemeClr val="tx1"/>
          </a:solidFill>
          <a:latin typeface="+mn-lt"/>
          <a:ea typeface="+mn-ea"/>
          <a:cs typeface="+mn-cs"/>
        </a:defRPr>
      </a:lvl5pPr>
      <a:lvl6pPr marL="3428600" algn="l" defTabSz="1371440" rtl="0" eaLnBrk="1" latinLnBrk="0" hangingPunct="1">
        <a:defRPr sz="2700" kern="1200">
          <a:solidFill>
            <a:schemeClr val="tx1"/>
          </a:solidFill>
          <a:latin typeface="+mn-lt"/>
          <a:ea typeface="+mn-ea"/>
          <a:cs typeface="+mn-cs"/>
        </a:defRPr>
      </a:lvl6pPr>
      <a:lvl7pPr marL="4114319" algn="l" defTabSz="1371440" rtl="0" eaLnBrk="1" latinLnBrk="0" hangingPunct="1">
        <a:defRPr sz="2700" kern="1200">
          <a:solidFill>
            <a:schemeClr val="tx1"/>
          </a:solidFill>
          <a:latin typeface="+mn-lt"/>
          <a:ea typeface="+mn-ea"/>
          <a:cs typeface="+mn-cs"/>
        </a:defRPr>
      </a:lvl7pPr>
      <a:lvl8pPr marL="4800039" algn="l" defTabSz="1371440" rtl="0" eaLnBrk="1" latinLnBrk="0" hangingPunct="1">
        <a:defRPr sz="2700" kern="1200">
          <a:solidFill>
            <a:schemeClr val="tx1"/>
          </a:solidFill>
          <a:latin typeface="+mn-lt"/>
          <a:ea typeface="+mn-ea"/>
          <a:cs typeface="+mn-cs"/>
        </a:defRPr>
      </a:lvl8pPr>
      <a:lvl9pPr marL="5485758" algn="l" defTabSz="137144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userDrawn="1">
            <p:ph type="body" idx="1"/>
          </p:nvPr>
        </p:nvSpPr>
        <p:spPr bwMode="auto">
          <a:xfrm>
            <a:off x="914402" y="2336007"/>
            <a:ext cx="16459202" cy="70866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marL="857150" lvl="0" indent="-514290"/>
            <a:r>
              <a:rPr lang="en-US" dirty="0">
                <a:latin typeface="+mn-lt"/>
              </a:rPr>
              <a:t>Level one</a:t>
            </a:r>
          </a:p>
          <a:p>
            <a:pPr lvl="1">
              <a:buSzPct val="75000"/>
              <a:buFont typeface="Arial" panose="020B0604020202020204" pitchFamily="34" charset="0"/>
              <a:buChar char="□"/>
            </a:pPr>
            <a:r>
              <a:rPr lang="en-US" dirty="0"/>
              <a:t>Level two</a:t>
            </a:r>
          </a:p>
          <a:p>
            <a:pPr marL="2228589" lvl="2" indent="-514290">
              <a:buSzPct val="90000"/>
              <a:buFont typeface="Arial" panose="020B0604020202020204" pitchFamily="34" charset="0"/>
              <a:buChar char="•"/>
            </a:pPr>
            <a:r>
              <a:rPr lang="en-US" dirty="0"/>
              <a:t>Level three</a:t>
            </a:r>
          </a:p>
          <a:p>
            <a:pPr marL="2914310" lvl="3" indent="-514290">
              <a:buSzPct val="70000"/>
              <a:buFont typeface="Courier New" panose="02070309020205020404" pitchFamily="49" charset="0"/>
              <a:buChar char="o"/>
            </a:pPr>
            <a:r>
              <a:rPr lang="en-US" dirty="0"/>
              <a:t>Level four</a:t>
            </a:r>
          </a:p>
          <a:p>
            <a:pPr lvl="4"/>
            <a:endParaRPr lang="en-US" dirty="0"/>
          </a:p>
        </p:txBody>
      </p:sp>
      <p:sp>
        <p:nvSpPr>
          <p:cNvPr id="1029" name="Rectangle 2"/>
          <p:cNvSpPr>
            <a:spLocks noGrp="1" noChangeArrowheads="1"/>
          </p:cNvSpPr>
          <p:nvPr userDrawn="1">
            <p:ph type="title"/>
          </p:nvPr>
        </p:nvSpPr>
        <p:spPr bwMode="auto">
          <a:xfrm>
            <a:off x="914401" y="350093"/>
            <a:ext cx="16459202" cy="1382105"/>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dirty="0"/>
              <a:t>Slide Title Here</a:t>
            </a:r>
          </a:p>
        </p:txBody>
      </p:sp>
    </p:spTree>
    <p:extLst>
      <p:ext uri="{BB962C8B-B14F-4D97-AF65-F5344CB8AC3E}">
        <p14:creationId xmlns:p14="http://schemas.microsoft.com/office/powerpoint/2010/main" val="153105470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 id="2147483827" r:id="rId18"/>
    <p:sldLayoutId id="2147483828" r:id="rId19"/>
    <p:sldLayoutId id="2147483829" r:id="rId20"/>
    <p:sldLayoutId id="2147483830" r:id="rId21"/>
    <p:sldLayoutId id="2147483831" r:id="rId22"/>
    <p:sldLayoutId id="2147483832" r:id="rId23"/>
    <p:sldLayoutId id="2147483833" r:id="rId24"/>
    <p:sldLayoutId id="2147483834" r:id="rId25"/>
    <p:sldLayoutId id="2147483835" r:id="rId26"/>
    <p:sldLayoutId id="2147483836" r:id="rId27"/>
    <p:sldLayoutId id="2147483837" r:id="rId28"/>
    <p:sldLayoutId id="2147483838" r:id="rId29"/>
    <p:sldLayoutId id="2147483839" r:id="rId30"/>
    <p:sldLayoutId id="2147483840" r:id="rId31"/>
    <p:sldLayoutId id="2147483841" r:id="rId32"/>
    <p:sldLayoutId id="2147483842" r:id="rId33"/>
    <p:sldLayoutId id="2147483843" r:id="rId34"/>
    <p:sldLayoutId id="2147483844" r:id="rId35"/>
    <p:sldLayoutId id="2147483845" r:id="rId36"/>
    <p:sldLayoutId id="2147483846" r:id="rId37"/>
    <p:sldLayoutId id="2147483847" r:id="rId38"/>
  </p:sldLayoutIdLst>
  <p:hf hdr="0" ftr="0"/>
  <p:txStyles>
    <p:titleStyle>
      <a:lvl1pPr algn="ctr" rtl="0" eaLnBrk="0" fontAlgn="base" hangingPunct="0">
        <a:lnSpc>
          <a:spcPct val="100000"/>
        </a:lnSpc>
        <a:spcBef>
          <a:spcPct val="0"/>
        </a:spcBef>
        <a:spcAft>
          <a:spcPct val="0"/>
        </a:spcAft>
        <a:defRPr sz="6000" b="1">
          <a:solidFill>
            <a:srgbClr val="F18A00"/>
          </a:solidFill>
          <a:latin typeface="+mj-lt"/>
          <a:ea typeface="Verdana" panose="020B0604030504040204" pitchFamily="34" charset="0"/>
          <a:cs typeface="Verdana" panose="020B0604030504040204" pitchFamily="34" charset="0"/>
        </a:defRPr>
      </a:lvl1pPr>
      <a:lvl2pPr algn="ctr" rtl="0" eaLnBrk="0" fontAlgn="base" hangingPunct="0">
        <a:lnSpc>
          <a:spcPct val="80000"/>
        </a:lnSpc>
        <a:spcBef>
          <a:spcPct val="0"/>
        </a:spcBef>
        <a:spcAft>
          <a:spcPct val="0"/>
        </a:spcAft>
        <a:defRPr sz="4800" b="1">
          <a:solidFill>
            <a:srgbClr val="114797"/>
          </a:solidFill>
          <a:latin typeface="Arial" charset="0"/>
        </a:defRPr>
      </a:lvl2pPr>
      <a:lvl3pPr algn="ctr" rtl="0" eaLnBrk="0" fontAlgn="base" hangingPunct="0">
        <a:lnSpc>
          <a:spcPct val="80000"/>
        </a:lnSpc>
        <a:spcBef>
          <a:spcPct val="0"/>
        </a:spcBef>
        <a:spcAft>
          <a:spcPct val="0"/>
        </a:spcAft>
        <a:defRPr sz="4800" b="1">
          <a:solidFill>
            <a:srgbClr val="114797"/>
          </a:solidFill>
          <a:latin typeface="Arial" charset="0"/>
        </a:defRPr>
      </a:lvl3pPr>
      <a:lvl4pPr algn="ctr" rtl="0" eaLnBrk="0" fontAlgn="base" hangingPunct="0">
        <a:lnSpc>
          <a:spcPct val="80000"/>
        </a:lnSpc>
        <a:spcBef>
          <a:spcPct val="0"/>
        </a:spcBef>
        <a:spcAft>
          <a:spcPct val="0"/>
        </a:spcAft>
        <a:defRPr sz="4800" b="1">
          <a:solidFill>
            <a:srgbClr val="114797"/>
          </a:solidFill>
          <a:latin typeface="Arial" charset="0"/>
        </a:defRPr>
      </a:lvl4pPr>
      <a:lvl5pPr algn="ctr" rtl="0" eaLnBrk="0" fontAlgn="base" hangingPunct="0">
        <a:lnSpc>
          <a:spcPct val="80000"/>
        </a:lnSpc>
        <a:spcBef>
          <a:spcPct val="0"/>
        </a:spcBef>
        <a:spcAft>
          <a:spcPct val="0"/>
        </a:spcAft>
        <a:defRPr sz="4800" b="1">
          <a:solidFill>
            <a:srgbClr val="114797"/>
          </a:solidFill>
          <a:latin typeface="Arial" charset="0"/>
        </a:defRPr>
      </a:lvl5pPr>
      <a:lvl6pPr marL="685719" algn="ctr" rtl="0" fontAlgn="base">
        <a:lnSpc>
          <a:spcPct val="80000"/>
        </a:lnSpc>
        <a:spcBef>
          <a:spcPct val="0"/>
        </a:spcBef>
        <a:spcAft>
          <a:spcPct val="0"/>
        </a:spcAft>
        <a:defRPr sz="4800" b="1">
          <a:solidFill>
            <a:srgbClr val="114797"/>
          </a:solidFill>
          <a:latin typeface="Arial" charset="0"/>
        </a:defRPr>
      </a:lvl6pPr>
      <a:lvl7pPr marL="1371440" algn="ctr" rtl="0" fontAlgn="base">
        <a:lnSpc>
          <a:spcPct val="80000"/>
        </a:lnSpc>
        <a:spcBef>
          <a:spcPct val="0"/>
        </a:spcBef>
        <a:spcAft>
          <a:spcPct val="0"/>
        </a:spcAft>
        <a:defRPr sz="4800" b="1">
          <a:solidFill>
            <a:srgbClr val="114797"/>
          </a:solidFill>
          <a:latin typeface="Arial" charset="0"/>
        </a:defRPr>
      </a:lvl7pPr>
      <a:lvl8pPr marL="2057160" algn="ctr" rtl="0" fontAlgn="base">
        <a:lnSpc>
          <a:spcPct val="80000"/>
        </a:lnSpc>
        <a:spcBef>
          <a:spcPct val="0"/>
        </a:spcBef>
        <a:spcAft>
          <a:spcPct val="0"/>
        </a:spcAft>
        <a:defRPr sz="4800" b="1">
          <a:solidFill>
            <a:srgbClr val="114797"/>
          </a:solidFill>
          <a:latin typeface="Arial" charset="0"/>
        </a:defRPr>
      </a:lvl8pPr>
      <a:lvl9pPr marL="2742879" algn="ctr" rtl="0" fontAlgn="base">
        <a:lnSpc>
          <a:spcPct val="80000"/>
        </a:lnSpc>
        <a:spcBef>
          <a:spcPct val="0"/>
        </a:spcBef>
        <a:spcAft>
          <a:spcPct val="0"/>
        </a:spcAft>
        <a:defRPr sz="4800" b="1">
          <a:solidFill>
            <a:srgbClr val="114797"/>
          </a:solidFill>
          <a:latin typeface="Arial" charset="0"/>
        </a:defRPr>
      </a:lvl9pPr>
    </p:titleStyle>
    <p:bodyStyle>
      <a:lvl1pPr marL="857150" indent="-514290" algn="l" rtl="0" eaLnBrk="0" fontAlgn="base" hangingPunct="0">
        <a:spcBef>
          <a:spcPct val="0"/>
        </a:spcBef>
        <a:spcAft>
          <a:spcPts val="900"/>
        </a:spcAft>
        <a:buClr>
          <a:srgbClr val="F18A00"/>
        </a:buClr>
        <a:buSzPct val="90000"/>
        <a:buFont typeface="Wingdings" pitchFamily="2" charset="2"/>
        <a:buChar char="§"/>
        <a:defRPr sz="3600">
          <a:solidFill>
            <a:srgbClr val="002856"/>
          </a:solidFill>
          <a:latin typeface="+mn-lt"/>
          <a:ea typeface="Verdana" panose="020B0604030504040204" pitchFamily="34" charset="0"/>
          <a:cs typeface="Verdana" panose="020B0604030504040204" pitchFamily="34" charset="0"/>
        </a:defRPr>
      </a:lvl1pPr>
      <a:lvl2pPr marL="1542870" indent="-514290" algn="l" rtl="0" eaLnBrk="0" fontAlgn="base" hangingPunct="0">
        <a:spcBef>
          <a:spcPct val="0"/>
        </a:spcBef>
        <a:spcAft>
          <a:spcPts val="900"/>
        </a:spcAft>
        <a:buClr>
          <a:srgbClr val="F18A00"/>
        </a:buClr>
        <a:buSzPct val="75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2pPr>
      <a:lvl3pPr marL="2228589" indent="-514290" algn="l" rtl="0" eaLnBrk="0" fontAlgn="base" hangingPunct="0">
        <a:spcBef>
          <a:spcPct val="0"/>
        </a:spcBef>
        <a:spcAft>
          <a:spcPts val="900"/>
        </a:spcAft>
        <a:buClr>
          <a:srgbClr val="F18A00"/>
        </a:buClr>
        <a:buSzPct val="90000"/>
        <a:buFont typeface="Arial" panose="020B0604020202020204" pitchFamily="34" charset="0"/>
        <a:buChar char="•"/>
        <a:defRPr sz="3600">
          <a:solidFill>
            <a:srgbClr val="002856"/>
          </a:solidFill>
          <a:latin typeface="+mn-lt"/>
          <a:ea typeface="Verdana" panose="020B0604030504040204" pitchFamily="34" charset="0"/>
          <a:cs typeface="Verdana" panose="020B0604030504040204" pitchFamily="34" charset="0"/>
        </a:defRPr>
      </a:lvl3pPr>
      <a:lvl4pPr marL="2914310" indent="-514290" algn="l" rtl="0" eaLnBrk="0" fontAlgn="base" hangingPunct="0">
        <a:spcBef>
          <a:spcPct val="0"/>
        </a:spcBef>
        <a:spcAft>
          <a:spcPts val="900"/>
        </a:spcAft>
        <a:buClr>
          <a:srgbClr val="F18A00"/>
        </a:buClr>
        <a:buSzPct val="70000"/>
        <a:buFont typeface="Courier New" panose="02070309020205020404" pitchFamily="49" charset="0"/>
        <a:buChar char="o"/>
        <a:defRPr sz="3600">
          <a:solidFill>
            <a:srgbClr val="002856"/>
          </a:solidFill>
          <a:latin typeface="+mn-lt"/>
          <a:ea typeface="Verdana" panose="020B0604030504040204" pitchFamily="34" charset="0"/>
          <a:cs typeface="Verdana" panose="020B0604030504040204" pitchFamily="34" charset="0"/>
        </a:defRPr>
      </a:lvl4pPr>
      <a:lvl5pPr marL="3600029" indent="-514290" algn="l" rtl="0" eaLnBrk="0" fontAlgn="base" hangingPunct="0">
        <a:spcBef>
          <a:spcPct val="0"/>
        </a:spcBef>
        <a:spcAft>
          <a:spcPts val="900"/>
        </a:spcAft>
        <a:buClr>
          <a:srgbClr val="F18A00"/>
        </a:buClr>
        <a:buFont typeface="Verdana" panose="020B0604030504040204" pitchFamily="34" charset="0"/>
        <a:buChar char="›"/>
        <a:defRPr sz="3600">
          <a:solidFill>
            <a:srgbClr val="002856"/>
          </a:solidFill>
          <a:latin typeface="+mn-lt"/>
          <a:ea typeface="Verdana" panose="020B0604030504040204" pitchFamily="34" charset="0"/>
          <a:cs typeface="Verdana" panose="020B0604030504040204" pitchFamily="34" charset="0"/>
        </a:defRPr>
      </a:lvl5pPr>
      <a:lvl6pPr marL="3771459" indent="-342860" algn="l" rtl="0" fontAlgn="base">
        <a:spcBef>
          <a:spcPct val="0"/>
        </a:spcBef>
        <a:spcAft>
          <a:spcPct val="40000"/>
        </a:spcAft>
        <a:buClr>
          <a:srgbClr val="1F3D7C"/>
        </a:buClr>
        <a:buChar char="»"/>
        <a:defRPr sz="1800">
          <a:solidFill>
            <a:schemeClr val="tx1"/>
          </a:solidFill>
          <a:latin typeface="+mn-lt"/>
        </a:defRPr>
      </a:lvl6pPr>
      <a:lvl7pPr marL="4457180" indent="-342860" algn="l" rtl="0" fontAlgn="base">
        <a:spcBef>
          <a:spcPct val="0"/>
        </a:spcBef>
        <a:spcAft>
          <a:spcPct val="40000"/>
        </a:spcAft>
        <a:buChar char="»"/>
        <a:defRPr>
          <a:solidFill>
            <a:schemeClr val="tx1"/>
          </a:solidFill>
          <a:latin typeface="+mn-lt"/>
        </a:defRPr>
      </a:lvl7pPr>
      <a:lvl8pPr marL="5142899" indent="-342860" algn="l" rtl="0" fontAlgn="base">
        <a:spcBef>
          <a:spcPct val="0"/>
        </a:spcBef>
        <a:spcAft>
          <a:spcPct val="40000"/>
        </a:spcAft>
        <a:buChar char="»"/>
        <a:defRPr>
          <a:solidFill>
            <a:schemeClr val="tx1"/>
          </a:solidFill>
          <a:latin typeface="+mn-lt"/>
        </a:defRPr>
      </a:lvl8pPr>
      <a:lvl9pPr marL="5828619" indent="-342860" algn="l" rtl="0" fontAlgn="base">
        <a:spcBef>
          <a:spcPct val="0"/>
        </a:spcBef>
        <a:spcAft>
          <a:spcPct val="40000"/>
        </a:spcAft>
        <a:buChar char="»"/>
        <a:defRPr>
          <a:solidFill>
            <a:schemeClr val="tx1"/>
          </a:solidFill>
          <a:latin typeface="+mn-lt"/>
        </a:defRPr>
      </a:lvl9pPr>
    </p:bodyStyle>
    <p:otherStyle>
      <a:defPPr>
        <a:defRPr lang="en-US"/>
      </a:defPPr>
      <a:lvl1pPr marL="0" algn="l" defTabSz="1371440" rtl="0" eaLnBrk="1" latinLnBrk="0" hangingPunct="1">
        <a:defRPr sz="2700" kern="1200">
          <a:solidFill>
            <a:schemeClr val="tx1"/>
          </a:solidFill>
          <a:latin typeface="+mn-lt"/>
          <a:ea typeface="+mn-ea"/>
          <a:cs typeface="+mn-cs"/>
        </a:defRPr>
      </a:lvl1pPr>
      <a:lvl2pPr marL="685719" algn="l" defTabSz="1371440" rtl="0" eaLnBrk="1" latinLnBrk="0" hangingPunct="1">
        <a:defRPr sz="2700" kern="1200">
          <a:solidFill>
            <a:schemeClr val="tx1"/>
          </a:solidFill>
          <a:latin typeface="+mn-lt"/>
          <a:ea typeface="+mn-ea"/>
          <a:cs typeface="+mn-cs"/>
        </a:defRPr>
      </a:lvl2pPr>
      <a:lvl3pPr marL="1371440" algn="l" defTabSz="1371440" rtl="0" eaLnBrk="1" latinLnBrk="0" hangingPunct="1">
        <a:defRPr sz="2700" kern="1200">
          <a:solidFill>
            <a:schemeClr val="tx1"/>
          </a:solidFill>
          <a:latin typeface="+mn-lt"/>
          <a:ea typeface="+mn-ea"/>
          <a:cs typeface="+mn-cs"/>
        </a:defRPr>
      </a:lvl3pPr>
      <a:lvl4pPr marL="2057160" algn="l" defTabSz="1371440" rtl="0" eaLnBrk="1" latinLnBrk="0" hangingPunct="1">
        <a:defRPr sz="2700" kern="1200">
          <a:solidFill>
            <a:schemeClr val="tx1"/>
          </a:solidFill>
          <a:latin typeface="+mn-lt"/>
          <a:ea typeface="+mn-ea"/>
          <a:cs typeface="+mn-cs"/>
        </a:defRPr>
      </a:lvl4pPr>
      <a:lvl5pPr marL="2742879" algn="l" defTabSz="1371440" rtl="0" eaLnBrk="1" latinLnBrk="0" hangingPunct="1">
        <a:defRPr sz="2700" kern="1200">
          <a:solidFill>
            <a:schemeClr val="tx1"/>
          </a:solidFill>
          <a:latin typeface="+mn-lt"/>
          <a:ea typeface="+mn-ea"/>
          <a:cs typeface="+mn-cs"/>
        </a:defRPr>
      </a:lvl5pPr>
      <a:lvl6pPr marL="3428600" algn="l" defTabSz="1371440" rtl="0" eaLnBrk="1" latinLnBrk="0" hangingPunct="1">
        <a:defRPr sz="2700" kern="1200">
          <a:solidFill>
            <a:schemeClr val="tx1"/>
          </a:solidFill>
          <a:latin typeface="+mn-lt"/>
          <a:ea typeface="+mn-ea"/>
          <a:cs typeface="+mn-cs"/>
        </a:defRPr>
      </a:lvl6pPr>
      <a:lvl7pPr marL="4114319" algn="l" defTabSz="1371440" rtl="0" eaLnBrk="1" latinLnBrk="0" hangingPunct="1">
        <a:defRPr sz="2700" kern="1200">
          <a:solidFill>
            <a:schemeClr val="tx1"/>
          </a:solidFill>
          <a:latin typeface="+mn-lt"/>
          <a:ea typeface="+mn-ea"/>
          <a:cs typeface="+mn-cs"/>
        </a:defRPr>
      </a:lvl7pPr>
      <a:lvl8pPr marL="4800039" algn="l" defTabSz="1371440" rtl="0" eaLnBrk="1" latinLnBrk="0" hangingPunct="1">
        <a:defRPr sz="2700" kern="1200">
          <a:solidFill>
            <a:schemeClr val="tx1"/>
          </a:solidFill>
          <a:latin typeface="+mn-lt"/>
          <a:ea typeface="+mn-ea"/>
          <a:cs typeface="+mn-cs"/>
        </a:defRPr>
      </a:lvl8pPr>
      <a:lvl9pPr marL="5485758" algn="l" defTabSz="137144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svg"/><Relationship Id="rId7" Type="http://schemas.openxmlformats.org/officeDocument/2006/relationships/image" Target="../media/image40.png"/><Relationship Id="rId2"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svg"/></Relationships>
</file>

<file path=ppt/slides/_rels/slide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42.svg"/><Relationship Id="rId7" Type="http://schemas.openxmlformats.org/officeDocument/2006/relationships/image" Target="../media/image45.svg"/><Relationship Id="rId2"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36.svg"/><Relationship Id="rId9" Type="http://schemas.openxmlformats.org/officeDocument/2006/relationships/image" Target="../media/image40.png"/></Relationships>
</file>

<file path=ppt/slides/_rels/slide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svg"/><Relationship Id="rId1" Type="http://schemas.openxmlformats.org/officeDocument/2006/relationships/slideLayout" Target="../slideLayouts/slideLayout18.xml"/><Relationship Id="rId5" Type="http://schemas.openxmlformats.org/officeDocument/2006/relationships/image" Target="../media/image40.png"/><Relationship Id="rId4" Type="http://schemas.openxmlformats.org/officeDocument/2006/relationships/image" Target="../media/image48.emf"/></Relationships>
</file>

<file path=ppt/slides/_rels/slide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9.svg"/><Relationship Id="rId1" Type="http://schemas.openxmlformats.org/officeDocument/2006/relationships/slideLayout" Target="../slideLayouts/slideLayout18.xml"/><Relationship Id="rId5" Type="http://schemas.openxmlformats.org/officeDocument/2006/relationships/image" Target="../media/image41.png"/><Relationship Id="rId4" Type="http://schemas.openxmlformats.org/officeDocument/2006/relationships/image" Target="../media/image50.emf"/></Relationships>
</file>

<file path=ppt/slides/_rels/slide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51.sv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hyperlink" Target="https://njpsa.org/legal-one-on-the-run-loor-njsig/" TargetMode="External"/><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59.jpg"/><Relationship Id="rId4" Type="http://schemas.openxmlformats.org/officeDocument/2006/relationships/image" Target="../media/image35.svg"/></Relationships>
</file>

<file path=ppt/slides/_rels/slide8.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1.png"/><Relationship Id="rId7" Type="http://schemas.openxmlformats.org/officeDocument/2006/relationships/image" Target="../media/image64.pn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59.jpg"/><Relationship Id="rId10" Type="http://schemas.openxmlformats.org/officeDocument/2006/relationships/image" Target="../media/image67.png"/><Relationship Id="rId4" Type="http://schemas.openxmlformats.org/officeDocument/2006/relationships/image" Target="../media/image62.png"/><Relationship Id="rId9" Type="http://schemas.openxmlformats.org/officeDocument/2006/relationships/image" Target="../media/image6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hyperlink" Target="https://melsafetyinstitute.org/forms-checklists" TargetMode="External"/><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610.png"/><Relationship Id="rId5" Type="http://schemas.openxmlformats.org/officeDocument/2006/relationships/customXml" Target="../ink/ink2.xml"/><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51.svg"/><Relationship Id="rId7" Type="http://schemas.openxmlformats.org/officeDocument/2006/relationships/image" Target="../media/image38.png"/><Relationship Id="rId2" Type="http://schemas.openxmlformats.org/officeDocument/2006/relationships/image" Target="../media/image35.svg"/><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69.svg"/><Relationship Id="rId10" Type="http://schemas.openxmlformats.org/officeDocument/2006/relationships/image" Target="../media/image41.png"/><Relationship Id="rId4" Type="http://schemas.openxmlformats.org/officeDocument/2006/relationships/image" Target="../media/image36.sv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 Id="rId4" Type="http://schemas.openxmlformats.org/officeDocument/2006/relationships/image" Target="../media/image73.png"/></Relationships>
</file>

<file path=ppt/slides/_rels/slide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36.sv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1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76.svg"/><Relationship Id="rId1" Type="http://schemas.openxmlformats.org/officeDocument/2006/relationships/slideLayout" Target="../slideLayouts/slideLayout7.xml"/><Relationship Id="rId4" Type="http://schemas.openxmlformats.org/officeDocument/2006/relationships/image" Target="../media/image77.jpg"/></Relationships>
</file>

<file path=ppt/slides/_rels/slide1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8.svg"/><Relationship Id="rId1" Type="http://schemas.openxmlformats.org/officeDocument/2006/relationships/slideLayout" Target="../slideLayouts/slideLayout18.xml"/><Relationship Id="rId5" Type="http://schemas.openxmlformats.org/officeDocument/2006/relationships/image" Target="../media/image80.jpeg"/><Relationship Id="rId4" Type="http://schemas.openxmlformats.org/officeDocument/2006/relationships/image" Target="../media/image79.jpeg"/></Relationships>
</file>

<file path=ppt/slides/_rels/slide16.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44.svg"/><Relationship Id="rId4" Type="http://schemas.openxmlformats.org/officeDocument/2006/relationships/image" Target="../media/image43.svg"/></Relationships>
</file>

<file path=ppt/slides/_rels/slide1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xml"/><Relationship Id="rId1" Type="http://schemas.openxmlformats.org/officeDocument/2006/relationships/slideLayout" Target="../slideLayouts/slideLayout3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0.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2.xml"/><Relationship Id="rId1" Type="http://schemas.openxmlformats.org/officeDocument/2006/relationships/slideLayout" Target="../slideLayouts/slideLayout102.xml"/><Relationship Id="rId5" Type="http://schemas.openxmlformats.org/officeDocument/2006/relationships/image" Target="../media/image89.png"/><Relationship Id="rId4" Type="http://schemas.openxmlformats.org/officeDocument/2006/relationships/image" Target="../media/image8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2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02.xml"/></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xml"/><Relationship Id="rId1" Type="http://schemas.openxmlformats.org/officeDocument/2006/relationships/slideLayout" Target="../slideLayouts/slideLayout102.xml"/></Relationships>
</file>

<file path=ppt/slides/_rels/slide2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0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xml"/><Relationship Id="rId1" Type="http://schemas.openxmlformats.org/officeDocument/2006/relationships/slideLayout" Target="../slideLayouts/slideLayout10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29.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10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3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xml"/><Relationship Id="rId1" Type="http://schemas.openxmlformats.org/officeDocument/2006/relationships/slideLayout" Target="../slideLayouts/slideLayout102.xml"/><Relationship Id="rId5" Type="http://schemas.openxmlformats.org/officeDocument/2006/relationships/image" Target="../media/image96.png"/><Relationship Id="rId4" Type="http://schemas.openxmlformats.org/officeDocument/2006/relationships/image" Target="../media/image87.jpg"/></Relationships>
</file>

<file path=ppt/slides/_rels/slide33.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03.xml"/></Relationships>
</file>

<file path=ppt/slides/_rels/slide3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10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2.xml"/></Relationships>
</file>

<file path=ppt/slides/_rels/slide3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xml"/><Relationship Id="rId1" Type="http://schemas.openxmlformats.org/officeDocument/2006/relationships/slideLayout" Target="../slideLayouts/slideLayout102.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xml"/><Relationship Id="rId1" Type="http://schemas.openxmlformats.org/officeDocument/2006/relationships/slideLayout" Target="../slideLayouts/slideLayout102.xml"/></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0.xml"/><Relationship Id="rId1" Type="http://schemas.openxmlformats.org/officeDocument/2006/relationships/slideLayout" Target="../slideLayouts/slideLayout10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4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1.xml"/><Relationship Id="rId1" Type="http://schemas.openxmlformats.org/officeDocument/2006/relationships/slideLayout" Target="../slideLayouts/slideLayout102.xml"/></Relationships>
</file>

<file path=ppt/slides/_rels/slide4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03.xml"/></Relationships>
</file>

<file path=ppt/slides/_rels/slide4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2.xml"/><Relationship Id="rId1" Type="http://schemas.openxmlformats.org/officeDocument/2006/relationships/slideLayout" Target="../slideLayouts/slideLayout103.xml"/><Relationship Id="rId4" Type="http://schemas.microsoft.com/office/2007/relationships/hdphoto" Target="../media/hdphoto2.wdp"/></Relationships>
</file>

<file path=ppt/slides/_rels/slide43.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0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3.xml"/></Relationships>
</file>

<file path=ppt/slides/_rels/slide45.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4.xml"/><Relationship Id="rId1" Type="http://schemas.openxmlformats.org/officeDocument/2006/relationships/slideLayout" Target="../slideLayouts/slideLayout103.xml"/><Relationship Id="rId4" Type="http://schemas.openxmlformats.org/officeDocument/2006/relationships/image" Target="../media/image10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3.xml"/></Relationships>
</file>

<file path=ppt/slides/_rels/slide4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6.xml"/><Relationship Id="rId1" Type="http://schemas.openxmlformats.org/officeDocument/2006/relationships/slideLayout" Target="../slideLayouts/slideLayout102.xml"/></Relationships>
</file>

<file path=ppt/slides/_rels/slide4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7.xml"/><Relationship Id="rId1" Type="http://schemas.openxmlformats.org/officeDocument/2006/relationships/slideLayout" Target="../slideLayouts/slideLayout102.xml"/></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8.xml"/><Relationship Id="rId1" Type="http://schemas.openxmlformats.org/officeDocument/2006/relationships/slideLayout" Target="../slideLayouts/slideLayout10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5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20.xml"/><Relationship Id="rId1" Type="http://schemas.openxmlformats.org/officeDocument/2006/relationships/slideLayout" Target="../slideLayouts/slideLayout103.xml"/><Relationship Id="rId6" Type="http://schemas.microsoft.com/office/2007/relationships/hdphoto" Target="../media/hdphoto4.wdp"/><Relationship Id="rId5" Type="http://schemas.openxmlformats.org/officeDocument/2006/relationships/image" Target="../media/image111.png"/><Relationship Id="rId4" Type="http://schemas.microsoft.com/office/2007/relationships/hdphoto" Target="../media/hdphoto3.wdp"/></Relationships>
</file>

<file path=ppt/slides/_rels/slide5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1.xml"/><Relationship Id="rId1" Type="http://schemas.openxmlformats.org/officeDocument/2006/relationships/slideLayout" Target="../slideLayouts/slideLayout102.xml"/></Relationships>
</file>

<file path=ppt/slides/_rels/slide5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2.xml"/><Relationship Id="rId1" Type="http://schemas.openxmlformats.org/officeDocument/2006/relationships/slideLayout" Target="../slideLayouts/slideLayout103.xml"/></Relationships>
</file>

<file path=ppt/slides/_rels/slide5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03.xml"/></Relationships>
</file>

<file path=ppt/slides/_rels/slide5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23.xml"/><Relationship Id="rId1" Type="http://schemas.openxmlformats.org/officeDocument/2006/relationships/slideLayout" Target="../slideLayouts/slideLayout103.xml"/><Relationship Id="rId4" Type="http://schemas.openxmlformats.org/officeDocument/2006/relationships/image" Target="../media/image117.jpeg"/></Relationships>
</file>

<file path=ppt/slides/_rels/slide5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4.xml"/><Relationship Id="rId1" Type="http://schemas.openxmlformats.org/officeDocument/2006/relationships/slideLayout" Target="../slideLayouts/slideLayout103.xml"/></Relationships>
</file>

<file path=ppt/slides/_rels/slide5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5.xml"/><Relationship Id="rId1" Type="http://schemas.openxmlformats.org/officeDocument/2006/relationships/slideLayout" Target="../slideLayouts/slideLayout103.xml"/></Relationships>
</file>

<file path=ppt/slides/_rels/slide59.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26.xml"/><Relationship Id="rId1" Type="http://schemas.openxmlformats.org/officeDocument/2006/relationships/slideLayout" Target="../slideLayouts/slideLayout103.xml"/></Relationships>
</file>

<file path=ppt/slides/_rels/slide6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7.xml"/><Relationship Id="rId1" Type="http://schemas.openxmlformats.org/officeDocument/2006/relationships/slideLayout" Target="../slideLayouts/slideLayout103.xml"/><Relationship Id="rId4" Type="http://schemas.openxmlformats.org/officeDocument/2006/relationships/image" Target="../media/image122.jpeg"/></Relationships>
</file>

<file path=ppt/slides/_rels/slide61.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28.xml"/><Relationship Id="rId1" Type="http://schemas.openxmlformats.org/officeDocument/2006/relationships/slideLayout" Target="../slideLayouts/slideLayout103.xml"/></Relationships>
</file>

<file path=ppt/slides/_rels/slide6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29.xml"/><Relationship Id="rId1" Type="http://schemas.openxmlformats.org/officeDocument/2006/relationships/slideLayout" Target="../slideLayouts/slideLayout103.xml"/><Relationship Id="rId4" Type="http://schemas.microsoft.com/office/2007/relationships/hdphoto" Target="../media/hdphoto5.wdp"/></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2.xml"/></Relationships>
</file>

<file path=ppt/slides/_rels/slide6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2.xml"/><Relationship Id="rId1" Type="http://schemas.openxmlformats.org/officeDocument/2006/relationships/slideLayout" Target="../slideLayouts/slideLayout103.xml"/><Relationship Id="rId4" Type="http://schemas.microsoft.com/office/2007/relationships/hdphoto" Target="../media/hdphoto6.wdp"/></Relationships>
</file>

<file path=ppt/slides/_rels/slide66.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33.xml"/><Relationship Id="rId1" Type="http://schemas.openxmlformats.org/officeDocument/2006/relationships/slideLayout" Target="../slideLayouts/slideLayout103.xml"/></Relationships>
</file>

<file path=ppt/slides/_rels/slide67.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34.xml"/><Relationship Id="rId1" Type="http://schemas.openxmlformats.org/officeDocument/2006/relationships/slideLayout" Target="../slideLayouts/slideLayout10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6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5.xml"/><Relationship Id="rId1" Type="http://schemas.openxmlformats.org/officeDocument/2006/relationships/slideLayout" Target="../slideLayouts/slideLayout103.xml"/></Relationships>
</file>

<file path=ppt/slides/_rels/slide7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6.xml"/><Relationship Id="rId1" Type="http://schemas.openxmlformats.org/officeDocument/2006/relationships/slideLayout" Target="../slideLayouts/slideLayout103.xml"/></Relationships>
</file>

<file path=ppt/slides/_rels/slide7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7.xml"/><Relationship Id="rId1" Type="http://schemas.openxmlformats.org/officeDocument/2006/relationships/slideLayout" Target="../slideLayouts/slideLayout102.xml"/></Relationships>
</file>

<file path=ppt/slides/_rels/slide72.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38.xml"/><Relationship Id="rId1" Type="http://schemas.openxmlformats.org/officeDocument/2006/relationships/slideLayout" Target="../slideLayouts/slideLayout103.xml"/></Relationships>
</file>

<file path=ppt/slides/_rels/slide7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39.xml"/><Relationship Id="rId1" Type="http://schemas.openxmlformats.org/officeDocument/2006/relationships/slideLayout" Target="../slideLayouts/slideLayout10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2.xml"/></Relationships>
</file>

<file path=ppt/slides/_rels/slide7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43.xml"/><Relationship Id="rId1" Type="http://schemas.openxmlformats.org/officeDocument/2006/relationships/slideLayout" Target="../slideLayouts/slideLayout103.xml"/><Relationship Id="rId4" Type="http://schemas.openxmlformats.org/officeDocument/2006/relationships/image" Target="../media/image134.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2.xml"/></Relationships>
</file>

<file path=ppt/slides/_rels/slide7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45.xml"/><Relationship Id="rId1" Type="http://schemas.openxmlformats.org/officeDocument/2006/relationships/slideLayout" Target="../slideLayouts/slideLayout102.xml"/></Relationships>
</file>

<file path=ppt/slides/_rels/slide8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46.xml"/><Relationship Id="rId1" Type="http://schemas.openxmlformats.org/officeDocument/2006/relationships/slideLayout" Target="../slideLayouts/slideLayout103.xml"/><Relationship Id="rId5" Type="http://schemas.openxmlformats.org/officeDocument/2006/relationships/image" Target="../media/image138.png"/><Relationship Id="rId4" Type="http://schemas.openxmlformats.org/officeDocument/2006/relationships/image" Target="../media/image137.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02.xml"/></Relationships>
</file>

<file path=ppt/slides/_rels/slide8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03.xml"/></Relationships>
</file>

<file path=ppt/slides/_rels/slide8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48.xml"/><Relationship Id="rId1" Type="http://schemas.openxmlformats.org/officeDocument/2006/relationships/slideLayout" Target="../slideLayouts/slideLayout103.xml"/></Relationships>
</file>

<file path=ppt/slides/_rels/slide8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02.xml"/></Relationships>
</file>

<file path=ppt/slides/_rels/slide8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49.xml"/><Relationship Id="rId1" Type="http://schemas.openxmlformats.org/officeDocument/2006/relationships/slideLayout" Target="../slideLayouts/slideLayout102.xml"/></Relationships>
</file>

<file path=ppt/slides/_rels/slide8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50.xml"/><Relationship Id="rId1" Type="http://schemas.openxmlformats.org/officeDocument/2006/relationships/slideLayout" Target="../slideLayouts/slideLayout103.xml"/><Relationship Id="rId4" Type="http://schemas.microsoft.com/office/2007/relationships/hdphoto" Target="../media/hdphoto7.wdp"/></Relationships>
</file>

<file path=ppt/slides/_rels/slide87.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51.xml"/><Relationship Id="rId1" Type="http://schemas.openxmlformats.org/officeDocument/2006/relationships/slideLayout" Target="../slideLayouts/slideLayout103.xml"/></Relationships>
</file>

<file path=ppt/slides/_rels/slide88.xml.rels><?xml version="1.0" encoding="UTF-8" standalone="yes"?>
<Relationships xmlns="http://schemas.openxmlformats.org/package/2006/relationships"><Relationship Id="rId3" Type="http://schemas.openxmlformats.org/officeDocument/2006/relationships/image" Target="../media/image146.jpeg"/><Relationship Id="rId7" Type="http://schemas.openxmlformats.org/officeDocument/2006/relationships/image" Target="../media/image150.jpeg"/><Relationship Id="rId2" Type="http://schemas.openxmlformats.org/officeDocument/2006/relationships/notesSlide" Target="../notesSlides/notesSlide52.xml"/><Relationship Id="rId1" Type="http://schemas.openxmlformats.org/officeDocument/2006/relationships/slideLayout" Target="../slideLayouts/slideLayout102.xml"/><Relationship Id="rId6" Type="http://schemas.openxmlformats.org/officeDocument/2006/relationships/image" Target="../media/image149.jpeg"/><Relationship Id="rId5" Type="http://schemas.openxmlformats.org/officeDocument/2006/relationships/image" Target="../media/image148.jpeg"/><Relationship Id="rId4" Type="http://schemas.openxmlformats.org/officeDocument/2006/relationships/image" Target="../media/image147.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9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53.xml"/><Relationship Id="rId1" Type="http://schemas.openxmlformats.org/officeDocument/2006/relationships/slideLayout" Target="../slideLayouts/slideLayout103.xml"/></Relationships>
</file>

<file path=ppt/slides/_rels/slide9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54.xml"/><Relationship Id="rId1" Type="http://schemas.openxmlformats.org/officeDocument/2006/relationships/slideLayout" Target="../slideLayouts/slideLayout10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2.xml"/></Relationships>
</file>

<file path=ppt/slides/_rels/slide94.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56.xml"/><Relationship Id="rId1" Type="http://schemas.openxmlformats.org/officeDocument/2006/relationships/slideLayout" Target="../slideLayouts/slideLayout10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3.xml"/></Relationships>
</file>

<file path=ppt/slides/_rels/slide9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58.xml"/><Relationship Id="rId1" Type="http://schemas.openxmlformats.org/officeDocument/2006/relationships/slideLayout" Target="../slideLayouts/slideLayout102.xml"/></Relationships>
</file>

<file path=ppt/slides/_rels/slide9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59.xml"/><Relationship Id="rId1" Type="http://schemas.openxmlformats.org/officeDocument/2006/relationships/slideLayout" Target="../slideLayouts/slideLayout111.xml"/><Relationship Id="rId4" Type="http://schemas.microsoft.com/office/2007/relationships/hdphoto" Target="../media/hdphoto8.wdp"/></Relationships>
</file>

<file path=ppt/slides/_rels/slide98.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notesSlide" Target="../notesSlides/notesSlide60.xml"/><Relationship Id="rId1" Type="http://schemas.openxmlformats.org/officeDocument/2006/relationships/slideLayout" Target="../slideLayouts/slideLayout102.xml"/></Relationships>
</file>

<file path=ppt/slides/_rels/slide9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61.xml"/><Relationship Id="rId1" Type="http://schemas.openxmlformats.org/officeDocument/2006/relationships/slideLayout" Target="../slideLayouts/slideLayout10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0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64.xml"/><Relationship Id="rId1" Type="http://schemas.openxmlformats.org/officeDocument/2006/relationships/slideLayout" Target="../slideLayouts/slideLayout10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2.xml"/></Relationships>
</file>

<file path=ppt/slides/_rels/slide10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66.xml"/><Relationship Id="rId1" Type="http://schemas.openxmlformats.org/officeDocument/2006/relationships/slideLayout" Target="../slideLayouts/slideLayout102.xml"/></Relationships>
</file>

<file path=ppt/slides/_rels/slide107.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67.xml"/><Relationship Id="rId1" Type="http://schemas.openxmlformats.org/officeDocument/2006/relationships/slideLayout" Target="../slideLayouts/slideLayout102.xml"/><Relationship Id="rId4" Type="http://schemas.openxmlformats.org/officeDocument/2006/relationships/image" Target="../media/image161.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09.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68.xml"/><Relationship Id="rId1" Type="http://schemas.openxmlformats.org/officeDocument/2006/relationships/slideLayout" Target="../slideLayouts/slideLayout103.xml"/></Relationships>
</file>

<file path=ppt/slides/_rels/slide11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69.xml"/><Relationship Id="rId1" Type="http://schemas.openxmlformats.org/officeDocument/2006/relationships/slideLayout" Target="../slideLayouts/slideLayout10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0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2.xml"/></Relationships>
</file>

<file path=ppt/slides/_rels/slide115.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notesSlide" Target="../notesSlides/notesSlide73.xml"/><Relationship Id="rId1" Type="http://schemas.openxmlformats.org/officeDocument/2006/relationships/slideLayout" Target="../slideLayouts/slideLayout10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3.xml"/></Relationships>
</file>

<file path=ppt/slides/_rels/slide117.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75.xml"/><Relationship Id="rId1" Type="http://schemas.openxmlformats.org/officeDocument/2006/relationships/slideLayout" Target="../slideLayouts/slideLayout102.xml"/><Relationship Id="rId5" Type="http://schemas.openxmlformats.org/officeDocument/2006/relationships/image" Target="../media/image167.jpeg"/><Relationship Id="rId4" Type="http://schemas.openxmlformats.org/officeDocument/2006/relationships/image" Target="../media/image166.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0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02.xml"/></Relationships>
</file>

<file path=ppt/slides/_rels/slide123.xml.rels><?xml version="1.0" encoding="UTF-8" standalone="yes"?>
<Relationships xmlns="http://schemas.openxmlformats.org/package/2006/relationships"><Relationship Id="rId3" Type="http://schemas.openxmlformats.org/officeDocument/2006/relationships/image" Target="../media/image168.jpg"/><Relationship Id="rId7" Type="http://schemas.openxmlformats.org/officeDocument/2006/relationships/image" Target="../media/image172.png"/><Relationship Id="rId2" Type="http://schemas.openxmlformats.org/officeDocument/2006/relationships/notesSlide" Target="../notesSlides/notesSlide80.xml"/><Relationship Id="rId1" Type="http://schemas.openxmlformats.org/officeDocument/2006/relationships/slideLayout" Target="../slideLayouts/slideLayout102.xml"/><Relationship Id="rId6" Type="http://schemas.openxmlformats.org/officeDocument/2006/relationships/image" Target="../media/image171.png"/><Relationship Id="rId5" Type="http://schemas.openxmlformats.org/officeDocument/2006/relationships/image" Target="../media/image170.jpg"/><Relationship Id="rId4" Type="http://schemas.openxmlformats.org/officeDocument/2006/relationships/image" Target="../media/image169.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102.xml"/></Relationships>
</file>

<file path=ppt/slides/_rels/slide127.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102.xml"/></Relationships>
</file>

<file path=ppt/slides/_rels/slide128.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102.xml"/></Relationships>
</file>

<file path=ppt/slides/_rels/slide129.xml.rels><?xml version="1.0" encoding="UTF-8" standalone="yes"?>
<Relationships xmlns="http://schemas.openxmlformats.org/package/2006/relationships"><Relationship Id="rId3" Type="http://schemas.openxmlformats.org/officeDocument/2006/relationships/hyperlink" Target="https://melsafetyinstitute.org/msi-live-schedule/" TargetMode="External"/><Relationship Id="rId2" Type="http://schemas.openxmlformats.org/officeDocument/2006/relationships/hyperlink" Target="https://njmel.org/" TargetMode="External"/><Relationship Id="rId1" Type="http://schemas.openxmlformats.org/officeDocument/2006/relationships/slideLayout" Target="../slideLayouts/slideLayout102.xml"/><Relationship Id="rId5" Type="http://schemas.openxmlformats.org/officeDocument/2006/relationships/hyperlink" Target="http://www.nj.gov/health/workplacehealthandsafety/peosh/" TargetMode="External"/><Relationship Id="rId4" Type="http://schemas.openxmlformats.org/officeDocument/2006/relationships/hyperlink" Target="https://melsafetyinstitute.org/model-policies/"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1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26394" y="6043323"/>
            <a:ext cx="3797604" cy="3286653"/>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16873596" y="4333321"/>
            <a:ext cx="3797604" cy="3286653"/>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000551" y="2643590"/>
            <a:ext cx="3797604" cy="3286653"/>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3910650" y="-724974"/>
            <a:ext cx="3797604" cy="3286653"/>
          </a:xfrm>
          <a:custGeom>
            <a:avLst/>
            <a:gdLst/>
            <a:ahLst/>
            <a:cxnLst/>
            <a:rect l="l" t="t" r="r" b="b"/>
            <a:pathLst>
              <a:path w="3797604" h="3286653">
                <a:moveTo>
                  <a:pt x="0" y="0"/>
                </a:moveTo>
                <a:lnTo>
                  <a:pt x="3797603" y="0"/>
                </a:lnTo>
                <a:lnTo>
                  <a:pt x="3797603" y="3286654"/>
                </a:lnTo>
                <a:lnTo>
                  <a:pt x="0" y="32866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585891" y="1581061"/>
            <a:ext cx="6086227" cy="2396823"/>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0947708" y="4333321"/>
            <a:ext cx="3797604" cy="3286653"/>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1425173" y="4747271"/>
            <a:ext cx="2842675" cy="2592103"/>
          </a:xfrm>
          <a:custGeom>
            <a:avLst/>
            <a:gdLst/>
            <a:ahLst/>
            <a:cxnLst/>
            <a:rect l="l" t="t" r="r" b="b"/>
            <a:pathLst>
              <a:path w="2842675" h="2592103">
                <a:moveTo>
                  <a:pt x="0" y="0"/>
                </a:moveTo>
                <a:lnTo>
                  <a:pt x="2842675" y="0"/>
                </a:lnTo>
                <a:lnTo>
                  <a:pt x="2842675" y="2592103"/>
                </a:lnTo>
                <a:lnTo>
                  <a:pt x="0" y="2592103"/>
                </a:lnTo>
                <a:lnTo>
                  <a:pt x="0" y="0"/>
                </a:lnTo>
                <a:close/>
              </a:path>
            </a:pathLst>
          </a:custGeom>
          <a:blipFill>
            <a:blip r:embed="rId6"/>
            <a:stretch>
              <a:fillRect l="-253227" t="-159037" r="-26325" b="-26263"/>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0947708" y="918353"/>
            <a:ext cx="3797604" cy="3286653"/>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13910650" y="2670945"/>
            <a:ext cx="3797604" cy="3286653"/>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14205895" y="2779473"/>
            <a:ext cx="3264136" cy="3107697"/>
          </a:xfrm>
          <a:custGeom>
            <a:avLst/>
            <a:gdLst/>
            <a:ahLst/>
            <a:cxnLst/>
            <a:rect l="l" t="t" r="r" b="b"/>
            <a:pathLst>
              <a:path w="3264136" h="3107697">
                <a:moveTo>
                  <a:pt x="0" y="0"/>
                </a:moveTo>
                <a:lnTo>
                  <a:pt x="3264135" y="0"/>
                </a:lnTo>
                <a:lnTo>
                  <a:pt x="3264135" y="3107697"/>
                </a:lnTo>
                <a:lnTo>
                  <a:pt x="0" y="3107697"/>
                </a:lnTo>
                <a:lnTo>
                  <a:pt x="0" y="0"/>
                </a:lnTo>
                <a:close/>
              </a:path>
            </a:pathLst>
          </a:custGeom>
          <a:blipFill>
            <a:blip r:embed="rId6"/>
            <a:stretch>
              <a:fillRect t="-100000" r="-177808"/>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0947708" y="701720"/>
            <a:ext cx="3318566" cy="3071501"/>
          </a:xfrm>
          <a:custGeom>
            <a:avLst/>
            <a:gdLst/>
            <a:ahLst/>
            <a:cxnLst/>
            <a:rect l="l" t="t" r="r" b="b"/>
            <a:pathLst>
              <a:path w="3318566" h="3071501">
                <a:moveTo>
                  <a:pt x="0" y="0"/>
                </a:moveTo>
                <a:lnTo>
                  <a:pt x="3318567" y="0"/>
                </a:lnTo>
                <a:lnTo>
                  <a:pt x="3318567" y="3071501"/>
                </a:lnTo>
                <a:lnTo>
                  <a:pt x="0" y="3071501"/>
                </a:lnTo>
                <a:lnTo>
                  <a:pt x="0" y="0"/>
                </a:lnTo>
                <a:close/>
              </a:path>
            </a:pathLst>
          </a:custGeom>
          <a:blipFill>
            <a:blip r:embed="rId6"/>
            <a:stretch>
              <a:fillRect r="-203068" b="-1244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8478259" y="3337200"/>
            <a:ext cx="1331482" cy="1992242"/>
          </a:xfrm>
          <a:custGeom>
            <a:avLst/>
            <a:gdLst/>
            <a:ahLst/>
            <a:cxnLst/>
            <a:rect l="l" t="t" r="r" b="b"/>
            <a:pathLst>
              <a:path w="1331482" h="1992242">
                <a:moveTo>
                  <a:pt x="0" y="0"/>
                </a:moveTo>
                <a:lnTo>
                  <a:pt x="1331482" y="0"/>
                </a:lnTo>
                <a:lnTo>
                  <a:pt x="1331482" y="1992242"/>
                </a:lnTo>
                <a:lnTo>
                  <a:pt x="0" y="1992242"/>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14"/>
          <p:cNvSpPr/>
          <p:nvPr/>
        </p:nvSpPr>
        <p:spPr>
          <a:xfrm>
            <a:off x="9953376" y="3337200"/>
            <a:ext cx="1328162" cy="1992242"/>
          </a:xfrm>
          <a:custGeom>
            <a:avLst/>
            <a:gdLst/>
            <a:ahLst/>
            <a:cxnLst/>
            <a:rect l="l" t="t" r="r" b="b"/>
            <a:pathLst>
              <a:path w="1328162" h="1992242">
                <a:moveTo>
                  <a:pt x="0" y="0"/>
                </a:moveTo>
                <a:lnTo>
                  <a:pt x="1328162" y="0"/>
                </a:lnTo>
                <a:lnTo>
                  <a:pt x="1328162" y="1992242"/>
                </a:lnTo>
                <a:lnTo>
                  <a:pt x="0" y="1992242"/>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585891" y="4908972"/>
            <a:ext cx="9374860" cy="2825261"/>
          </a:xfrm>
          <a:prstGeom prst="rect">
            <a:avLst/>
          </a:prstGeom>
        </p:spPr>
        <p:txBody>
          <a:bodyPr lIns="0" tIns="0" rIns="0" bIns="0" rtlCol="0" anchor="t">
            <a:spAutoFit/>
          </a:bodyPr>
          <a:lstStyle/>
          <a:p>
            <a:pPr marL="0" marR="0" lvl="0" indent="0" algn="l" defTabSz="914400" rtl="0" eaLnBrk="1" fontAlgn="auto" latinLnBrk="0" hangingPunct="1">
              <a:lnSpc>
                <a:spcPts val="6178"/>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Bold"/>
                <a:ea typeface="Inter Bold"/>
                <a:cs typeface="Inter Bold"/>
                <a:sym typeface="Inter Bold"/>
              </a:rPr>
              <a:t>BACCEIC &amp; ERIC South</a:t>
            </a:r>
          </a:p>
          <a:p>
            <a:pPr marL="0" marR="0" lvl="0" indent="0" algn="l" defTabSz="914400" rtl="0" eaLnBrk="1" fontAlgn="auto" latinLnBrk="0" hangingPunct="1">
              <a:lnSpc>
                <a:spcPts val="6178"/>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000000"/>
                </a:solidFill>
                <a:effectLst/>
                <a:uLnTx/>
                <a:uFillTx/>
                <a:latin typeface="Inter Bold"/>
                <a:ea typeface="Inter Bold"/>
                <a:cs typeface="Inter Bold"/>
                <a:sym typeface="Inter Bold"/>
              </a:rPr>
              <a:t>Fall Sub-fund Meeting</a:t>
            </a:r>
          </a:p>
          <a:p>
            <a:pPr marL="0" marR="0" lvl="0" indent="0" algn="l" defTabSz="914400" rtl="0" eaLnBrk="1" fontAlgn="auto" latinLnBrk="0" hangingPunct="1">
              <a:lnSpc>
                <a:spcPts val="4993"/>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Inter"/>
                <a:ea typeface="Inter"/>
                <a:cs typeface="Inter"/>
                <a:sym typeface="Inter"/>
              </a:rPr>
              <a:t>Wednesday, October 7, 2026 </a:t>
            </a:r>
          </a:p>
          <a:p>
            <a:pPr marL="0" marR="0" lvl="0" indent="0" algn="l" defTabSz="914400" rtl="0" eaLnBrk="1" fontAlgn="auto" latinLnBrk="0" hangingPunct="1">
              <a:lnSpc>
                <a:spcPts val="4993"/>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Inter"/>
                <a:ea typeface="Inter"/>
                <a:cs typeface="Inter"/>
                <a:sym typeface="Inter"/>
              </a:rPr>
              <a:t>Virtual | 12:00 PM to 1:30 PM</a:t>
            </a:r>
          </a:p>
        </p:txBody>
      </p:sp>
      <p:sp>
        <p:nvSpPr>
          <p:cNvPr id="16" name="TextBox 16"/>
          <p:cNvSpPr txBox="1"/>
          <p:nvPr/>
        </p:nvSpPr>
        <p:spPr>
          <a:xfrm>
            <a:off x="585891" y="8031480"/>
            <a:ext cx="11624294" cy="1226820"/>
          </a:xfrm>
          <a:prstGeom prst="rect">
            <a:avLst/>
          </a:prstGeom>
        </p:spPr>
        <p:txBody>
          <a:bodyPr lIns="0" tIns="0" rIns="0" bIns="0" rtlCol="0" anchor="t">
            <a:spAutoFit/>
          </a:bodyPr>
          <a:lstStyle/>
          <a:p>
            <a:pPr marL="0" marR="0" lvl="0" indent="0" algn="l" defTabSz="914400" rtl="0" eaLnBrk="1" fontAlgn="auto" latinLnBrk="0" hangingPunct="1">
              <a:lnSpc>
                <a:spcPts val="4830"/>
              </a:lnSpc>
              <a:spcBef>
                <a:spcPts val="0"/>
              </a:spcBef>
              <a:spcAft>
                <a:spcPts val="0"/>
              </a:spcAft>
              <a:buClrTx/>
              <a:buSzTx/>
              <a:buFontTx/>
              <a:buNone/>
              <a:tabLst/>
              <a:defRPr/>
            </a:pPr>
            <a:r>
              <a:rPr kumimoji="0" lang="en-US" sz="4200" b="1" i="1" u="none" strike="noStrike" kern="1200" cap="none" spc="0" normalizeH="0" baseline="0" noProof="0">
                <a:ln>
                  <a:noFill/>
                </a:ln>
                <a:solidFill>
                  <a:srgbClr val="000000"/>
                </a:solidFill>
                <a:effectLst/>
                <a:uLnTx/>
                <a:uFillTx/>
                <a:latin typeface="Inter Bold Italics"/>
                <a:ea typeface="Inter Bold Italics"/>
                <a:cs typeface="Inter Bold Italics"/>
                <a:sym typeface="Inter Bold Italics"/>
              </a:rPr>
              <a:t>Public Employers:</a:t>
            </a:r>
          </a:p>
          <a:p>
            <a:pPr marL="0" marR="0" lvl="0" indent="0" algn="l" defTabSz="914400" rtl="0" eaLnBrk="1" fontAlgn="auto" latinLnBrk="0" hangingPunct="1">
              <a:lnSpc>
                <a:spcPts val="4830"/>
              </a:lnSpc>
              <a:spcBef>
                <a:spcPct val="0"/>
              </a:spcBef>
              <a:spcAft>
                <a:spcPts val="0"/>
              </a:spcAft>
              <a:buClrTx/>
              <a:buSzTx/>
              <a:buFontTx/>
              <a:buNone/>
              <a:tabLst/>
              <a:defRPr/>
            </a:pPr>
            <a:r>
              <a:rPr kumimoji="0" lang="en-US" sz="4200" b="1" i="1" u="none" strike="noStrike" kern="1200" cap="none" spc="0" normalizeH="0" baseline="0" noProof="0">
                <a:ln>
                  <a:noFill/>
                </a:ln>
                <a:solidFill>
                  <a:srgbClr val="000000"/>
                </a:solidFill>
                <a:effectLst/>
                <a:uLnTx/>
                <a:uFillTx/>
                <a:latin typeface="Inter Bold Italics"/>
                <a:ea typeface="Inter Bold Italics"/>
                <a:cs typeface="Inter Bold Italics"/>
                <a:sym typeface="Inter Bold Italics"/>
              </a:rPr>
              <a:t>What You Need to Know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12282321" y="2853932"/>
            <a:ext cx="4024330" cy="6036494"/>
          </a:xfrm>
          <a:custGeom>
            <a:avLst/>
            <a:gdLst/>
            <a:ahLst/>
            <a:cxnLst/>
            <a:rect l="l" t="t" r="r" b="b"/>
            <a:pathLst>
              <a:path w="4024330" h="6036494">
                <a:moveTo>
                  <a:pt x="0" y="0"/>
                </a:moveTo>
                <a:lnTo>
                  <a:pt x="4024329" y="0"/>
                </a:lnTo>
                <a:lnTo>
                  <a:pt x="4024329" y="6036494"/>
                </a:lnTo>
                <a:lnTo>
                  <a:pt x="0" y="6036494"/>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8616396" y="2815611"/>
            <a:ext cx="4034390" cy="6036494"/>
          </a:xfrm>
          <a:custGeom>
            <a:avLst/>
            <a:gdLst/>
            <a:ahLst/>
            <a:cxnLst/>
            <a:rect l="l" t="t" r="r" b="b"/>
            <a:pathLst>
              <a:path w="4034390" h="6036494">
                <a:moveTo>
                  <a:pt x="0" y="0"/>
                </a:moveTo>
                <a:lnTo>
                  <a:pt x="4034391" y="0"/>
                </a:lnTo>
                <a:lnTo>
                  <a:pt x="4034391" y="6036495"/>
                </a:lnTo>
                <a:lnTo>
                  <a:pt x="0" y="6036495"/>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312116" y="1481182"/>
            <a:ext cx="5587123" cy="1036442"/>
          </a:xfrm>
          <a:prstGeom prst="rect">
            <a:avLst/>
          </a:prstGeom>
        </p:spPr>
        <p:txBody>
          <a:bodyPr lIns="0" tIns="0" rIns="0" bIns="0" rtlCol="0" anchor="t">
            <a:spAutoFit/>
          </a:bodyPr>
          <a:lstStyle/>
          <a:p>
            <a:pPr marL="0" marR="0" lvl="0" indent="0" algn="l" defTabSz="914400" rtl="0" eaLnBrk="1" fontAlgn="auto" latinLnBrk="0" hangingPunct="1">
              <a:lnSpc>
                <a:spcPts val="8172"/>
              </a:lnSpc>
              <a:spcBef>
                <a:spcPts val="0"/>
              </a:spcBef>
              <a:spcAft>
                <a:spcPts val="0"/>
              </a:spcAft>
              <a:buClrTx/>
              <a:buSzTx/>
              <a:buFontTx/>
              <a:buNone/>
              <a:tabLst/>
              <a:defRPr/>
            </a:pPr>
            <a:r>
              <a:rPr kumimoji="0" lang="en-US" sz="7106" b="1" i="0" u="none" strike="noStrike" kern="1200" cap="none" spc="0" normalizeH="0" baseline="0" noProof="0">
                <a:ln>
                  <a:noFill/>
                </a:ln>
                <a:solidFill>
                  <a:srgbClr val="000000"/>
                </a:solidFill>
                <a:effectLst/>
                <a:uLnTx/>
                <a:uFillTx/>
                <a:latin typeface="Inter Bold"/>
                <a:ea typeface="Inter Bold"/>
                <a:cs typeface="Inter Bold"/>
                <a:sym typeface="Inter Bold"/>
              </a:rPr>
              <a:t>WELCOME</a:t>
            </a:r>
          </a:p>
        </p:txBody>
      </p:sp>
      <p:sp>
        <p:nvSpPr>
          <p:cNvPr id="15" name="TextBox 15"/>
          <p:cNvSpPr txBox="1"/>
          <p:nvPr/>
        </p:nvSpPr>
        <p:spPr>
          <a:xfrm>
            <a:off x="2256406" y="4178316"/>
            <a:ext cx="6887594" cy="2955926"/>
          </a:xfrm>
          <a:prstGeom prst="rect">
            <a:avLst/>
          </a:prstGeom>
        </p:spPr>
        <p:txBody>
          <a:bodyPr lIns="0" tIns="0" rIns="0" bIns="0" rtlCol="0" anchor="t">
            <a:spAutoFit/>
          </a:bodyPr>
          <a:lstStyle/>
          <a:p>
            <a:pPr marL="0" marR="0" lvl="0" indent="0" algn="l" defTabSz="914400" rtl="0" eaLnBrk="1" fontAlgn="auto" latinLnBrk="0" hangingPunct="1">
              <a:lnSpc>
                <a:spcPts val="5599"/>
              </a:lnSpc>
              <a:spcBef>
                <a:spcPts val="0"/>
              </a:spcBef>
              <a:spcAft>
                <a:spcPts val="0"/>
              </a:spcAft>
              <a:buClrTx/>
              <a:buSzTx/>
              <a:buFontTx/>
              <a:buNone/>
              <a:tabLst/>
              <a:defRPr/>
            </a:pPr>
            <a:r>
              <a:rPr kumimoji="0" lang="en-US" sz="3999" b="1" i="0" u="none" strike="noStrike" kern="1200" cap="none" spc="0" normalizeH="0" baseline="0" noProof="0">
                <a:ln>
                  <a:noFill/>
                </a:ln>
                <a:solidFill>
                  <a:srgbClr val="000000"/>
                </a:solidFill>
                <a:effectLst/>
                <a:uLnTx/>
                <a:uFillTx/>
                <a:latin typeface="Inter Bold"/>
                <a:ea typeface="Inter Bold"/>
                <a:cs typeface="Inter Bold"/>
                <a:sym typeface="Inter Bold"/>
              </a:rPr>
              <a:t>Al Kirk</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BACCEIC Sub-fund Administrator</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ERIC South Sub-fund Administrator </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Partner, Conner Strong &amp; Buckelew</a:t>
            </a:r>
          </a:p>
          <a:p>
            <a:pPr marL="0" marR="0" lvl="0" indent="0" algn="l" defTabSz="914400" rtl="0" eaLnBrk="1" fontAlgn="auto" latinLnBrk="0" hangingPunct="1">
              <a:lnSpc>
                <a:spcPts val="5599"/>
              </a:lnSpc>
              <a:spcBef>
                <a:spcPts val="0"/>
              </a:spcBef>
              <a:spcAft>
                <a:spcPts val="0"/>
              </a:spcAft>
              <a:buClrTx/>
              <a:buSzTx/>
              <a:buFontTx/>
              <a:buNone/>
              <a:tabLst/>
              <a:defRPr/>
            </a:pPr>
            <a:endParaRPr kumimoji="0" lang="en-US" sz="2999" b="0" i="0" u="none" strike="noStrike" kern="1200" cap="none" spc="0" normalizeH="0" baseline="0" noProof="0">
              <a:ln>
                <a:noFill/>
              </a:ln>
              <a:solidFill>
                <a:srgbClr val="000000"/>
              </a:solidFill>
              <a:effectLst/>
              <a:uLnTx/>
              <a:uFillTx/>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2E6B-CDDD-B1CB-6913-BBD26750FEF5}"/>
            </a:ext>
          </a:extLst>
        </p:cNvPr>
        <p:cNvGrpSpPr/>
        <p:nvPr/>
      </p:nvGrpSpPr>
      <p:grpSpPr>
        <a:xfrm>
          <a:off x="0" y="0"/>
          <a:ext cx="0" cy="0"/>
          <a:chOff x="0" y="0"/>
          <a:chExt cx="0" cy="0"/>
        </a:xfrm>
      </p:grpSpPr>
      <p:grpSp>
        <p:nvGrpSpPr>
          <p:cNvPr id="28" name="Group 18">
            <a:extLst>
              <a:ext uri="{FF2B5EF4-FFF2-40B4-BE49-F238E27FC236}">
                <a16:creationId xmlns:a16="http://schemas.microsoft.com/office/drawing/2014/main" id="{35FC2F77-ACF3-82FD-E346-E95E627E2D81}"/>
              </a:ext>
            </a:extLst>
          </p:cNvPr>
          <p:cNvGrpSpPr/>
          <p:nvPr/>
        </p:nvGrpSpPr>
        <p:grpSpPr>
          <a:xfrm>
            <a:off x="7171682" y="9280451"/>
            <a:ext cx="5556612" cy="879819"/>
            <a:chOff x="0" y="0"/>
            <a:chExt cx="1360221" cy="215374"/>
          </a:xfrm>
          <a:solidFill>
            <a:schemeClr val="bg1"/>
          </a:solidFill>
        </p:grpSpPr>
        <p:sp>
          <p:nvSpPr>
            <p:cNvPr id="29" name="Freeform 19">
              <a:extLst>
                <a:ext uri="{FF2B5EF4-FFF2-40B4-BE49-F238E27FC236}">
                  <a16:creationId xmlns:a16="http://schemas.microsoft.com/office/drawing/2014/main" id="{EEF4FA55-B742-0F8D-5926-E2431CDB101E}"/>
                </a:ext>
              </a:extLst>
            </p:cNvPr>
            <p:cNvSpPr/>
            <p:nvPr/>
          </p:nvSpPr>
          <p:spPr>
            <a:xfrm>
              <a:off x="0" y="0"/>
              <a:ext cx="1360221" cy="215374"/>
            </a:xfrm>
            <a:custGeom>
              <a:avLst/>
              <a:gdLst/>
              <a:ahLst/>
              <a:cxnLst/>
              <a:rect l="l" t="t" r="r" b="b"/>
              <a:pathLst>
                <a:path w="1360221" h="215374">
                  <a:moveTo>
                    <a:pt x="203200" y="0"/>
                  </a:moveTo>
                  <a:lnTo>
                    <a:pt x="1360221" y="0"/>
                  </a:lnTo>
                  <a:lnTo>
                    <a:pt x="1157021" y="215374"/>
                  </a:lnTo>
                  <a:lnTo>
                    <a:pt x="0" y="215374"/>
                  </a:lnTo>
                  <a:lnTo>
                    <a:pt x="203200" y="0"/>
                  </a:lnTo>
                  <a:close/>
                </a:path>
              </a:pathLst>
            </a:custGeom>
            <a:grpFill/>
          </p:spPr>
          <p:txBody>
            <a:bodyPr/>
            <a:lstStyle/>
            <a:p>
              <a:pPr defTabSz="1371600"/>
              <a:endParaRPr lang="en-US" sz="2700">
                <a:solidFill>
                  <a:prstClr val="black"/>
                </a:solidFill>
                <a:latin typeface="Aptos" panose="02110004020202020204"/>
              </a:endParaRPr>
            </a:p>
          </p:txBody>
        </p:sp>
        <p:sp>
          <p:nvSpPr>
            <p:cNvPr id="30" name="TextBox 20">
              <a:extLst>
                <a:ext uri="{FF2B5EF4-FFF2-40B4-BE49-F238E27FC236}">
                  <a16:creationId xmlns:a16="http://schemas.microsoft.com/office/drawing/2014/main" id="{68352B3D-60ED-C615-C6C9-58F0CA9C8FE4}"/>
                </a:ext>
              </a:extLst>
            </p:cNvPr>
            <p:cNvSpPr txBox="1"/>
            <p:nvPr/>
          </p:nvSpPr>
          <p:spPr>
            <a:xfrm>
              <a:off x="101600" y="-38100"/>
              <a:ext cx="1157021" cy="253474"/>
            </a:xfrm>
            <a:prstGeom prst="rect">
              <a:avLst/>
            </a:prstGeom>
            <a:grpFill/>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2" name="Group 2">
            <a:extLst>
              <a:ext uri="{FF2B5EF4-FFF2-40B4-BE49-F238E27FC236}">
                <a16:creationId xmlns:a16="http://schemas.microsoft.com/office/drawing/2014/main" id="{5124E397-5F9B-4A8A-2351-CF44D8692864}"/>
              </a:ext>
            </a:extLst>
          </p:cNvPr>
          <p:cNvGrpSpPr/>
          <p:nvPr/>
        </p:nvGrpSpPr>
        <p:grpSpPr>
          <a:xfrm>
            <a:off x="754694" y="9758138"/>
            <a:ext cx="8817587" cy="1057725"/>
            <a:chOff x="0" y="0"/>
            <a:chExt cx="1523108" cy="182706"/>
          </a:xfrm>
        </p:grpSpPr>
        <p:sp>
          <p:nvSpPr>
            <p:cNvPr id="3" name="Freeform 3">
              <a:extLst>
                <a:ext uri="{FF2B5EF4-FFF2-40B4-BE49-F238E27FC236}">
                  <a16:creationId xmlns:a16="http://schemas.microsoft.com/office/drawing/2014/main" id="{7C6ED420-7031-DAFF-CEF2-D988C6D05D7F}"/>
                </a:ext>
              </a:extLst>
            </p:cNvPr>
            <p:cNvSpPr/>
            <p:nvPr/>
          </p:nvSpPr>
          <p:spPr>
            <a:xfrm>
              <a:off x="0" y="0"/>
              <a:ext cx="1523108" cy="182706"/>
            </a:xfrm>
            <a:custGeom>
              <a:avLst/>
              <a:gdLst/>
              <a:ahLst/>
              <a:cxnLst/>
              <a:rect l="l" t="t" r="r" b="b"/>
              <a:pathLst>
                <a:path w="1523108" h="182706">
                  <a:moveTo>
                    <a:pt x="203200" y="0"/>
                  </a:moveTo>
                  <a:lnTo>
                    <a:pt x="1523108" y="0"/>
                  </a:lnTo>
                  <a:lnTo>
                    <a:pt x="1319908" y="182706"/>
                  </a:lnTo>
                  <a:lnTo>
                    <a:pt x="0" y="182706"/>
                  </a:lnTo>
                  <a:lnTo>
                    <a:pt x="203200" y="0"/>
                  </a:lnTo>
                  <a:close/>
                </a:path>
              </a:pathLst>
            </a:custGeom>
            <a:solidFill>
              <a:srgbClr val="677FBE"/>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4" name="TextBox 4">
              <a:extLst>
                <a:ext uri="{FF2B5EF4-FFF2-40B4-BE49-F238E27FC236}">
                  <a16:creationId xmlns:a16="http://schemas.microsoft.com/office/drawing/2014/main" id="{1EC1B8DF-B16E-BE11-0041-99A75BFB4ED9}"/>
                </a:ext>
              </a:extLst>
            </p:cNvPr>
            <p:cNvSpPr txBox="1"/>
            <p:nvPr/>
          </p:nvSpPr>
          <p:spPr>
            <a:xfrm>
              <a:off x="101600" y="-38100"/>
              <a:ext cx="1319908"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5" name="Group 5">
            <a:extLst>
              <a:ext uri="{FF2B5EF4-FFF2-40B4-BE49-F238E27FC236}">
                <a16:creationId xmlns:a16="http://schemas.microsoft.com/office/drawing/2014/main" id="{8B1C991F-EF3D-A3C2-D497-2F0B075C9A0D}"/>
              </a:ext>
            </a:extLst>
          </p:cNvPr>
          <p:cNvGrpSpPr/>
          <p:nvPr/>
        </p:nvGrpSpPr>
        <p:grpSpPr>
          <a:xfrm>
            <a:off x="8972997" y="9371477"/>
            <a:ext cx="7799262" cy="881463"/>
            <a:chOff x="0" y="0"/>
            <a:chExt cx="1616602" cy="182706"/>
          </a:xfrm>
        </p:grpSpPr>
        <p:sp>
          <p:nvSpPr>
            <p:cNvPr id="6" name="Freeform 6">
              <a:extLst>
                <a:ext uri="{FF2B5EF4-FFF2-40B4-BE49-F238E27FC236}">
                  <a16:creationId xmlns:a16="http://schemas.microsoft.com/office/drawing/2014/main" id="{73B513A4-CB1F-A54F-DD8D-69E91294764E}"/>
                </a:ext>
              </a:extLst>
            </p:cNvPr>
            <p:cNvSpPr/>
            <p:nvPr/>
          </p:nvSpPr>
          <p:spPr>
            <a:xfrm>
              <a:off x="0" y="0"/>
              <a:ext cx="1616602" cy="182706"/>
            </a:xfrm>
            <a:custGeom>
              <a:avLst/>
              <a:gdLst/>
              <a:ahLst/>
              <a:cxnLst/>
              <a:rect l="l" t="t" r="r" b="b"/>
              <a:pathLst>
                <a:path w="1616602" h="182706">
                  <a:moveTo>
                    <a:pt x="203200" y="0"/>
                  </a:moveTo>
                  <a:lnTo>
                    <a:pt x="1616602" y="0"/>
                  </a:lnTo>
                  <a:lnTo>
                    <a:pt x="1413402" y="182706"/>
                  </a:lnTo>
                  <a:lnTo>
                    <a:pt x="0" y="182706"/>
                  </a:lnTo>
                  <a:lnTo>
                    <a:pt x="203200" y="0"/>
                  </a:lnTo>
                  <a:close/>
                </a:path>
              </a:pathLst>
            </a:custGeom>
            <a:solidFill>
              <a:srgbClr val="000000">
                <a:alpha val="0"/>
              </a:srgbClr>
            </a:solidFill>
            <a:ln w="114300"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7" name="TextBox 7">
              <a:extLst>
                <a:ext uri="{FF2B5EF4-FFF2-40B4-BE49-F238E27FC236}">
                  <a16:creationId xmlns:a16="http://schemas.microsoft.com/office/drawing/2014/main" id="{6A9E5E5D-F783-2EB3-5B9A-E48666BF4D84}"/>
                </a:ext>
              </a:extLst>
            </p:cNvPr>
            <p:cNvSpPr txBox="1"/>
            <p:nvPr/>
          </p:nvSpPr>
          <p:spPr>
            <a:xfrm>
              <a:off x="101600" y="-38100"/>
              <a:ext cx="1413402"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1" name="Group 11">
            <a:extLst>
              <a:ext uri="{FF2B5EF4-FFF2-40B4-BE49-F238E27FC236}">
                <a16:creationId xmlns:a16="http://schemas.microsoft.com/office/drawing/2014/main" id="{A95CAC56-D9EA-8E67-E73C-46211B39036F}"/>
              </a:ext>
            </a:extLst>
          </p:cNvPr>
          <p:cNvGrpSpPr/>
          <p:nvPr/>
        </p:nvGrpSpPr>
        <p:grpSpPr>
          <a:xfrm>
            <a:off x="14194218" y="8553087"/>
            <a:ext cx="1636779" cy="1636779"/>
            <a:chOff x="0" y="0"/>
            <a:chExt cx="812800" cy="812800"/>
          </a:xfrm>
        </p:grpSpPr>
        <p:sp>
          <p:nvSpPr>
            <p:cNvPr id="12" name="Freeform 12">
              <a:extLst>
                <a:ext uri="{FF2B5EF4-FFF2-40B4-BE49-F238E27FC236}">
                  <a16:creationId xmlns:a16="http://schemas.microsoft.com/office/drawing/2014/main" id="{22B0C244-DC5C-A0B3-3F8B-63E54CA927EF}"/>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EF2FE"/>
            </a:solidFill>
            <a:ln w="123825"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13" name="TextBox 13">
              <a:extLst>
                <a:ext uri="{FF2B5EF4-FFF2-40B4-BE49-F238E27FC236}">
                  <a16:creationId xmlns:a16="http://schemas.microsoft.com/office/drawing/2014/main" id="{48425A7E-E6AA-E3AB-34A7-A9617BEDDCDE}"/>
                </a:ext>
              </a:extLst>
            </p:cNvPr>
            <p:cNvSpPr txBox="1"/>
            <p:nvPr/>
          </p:nvSpPr>
          <p:spPr>
            <a:xfrm>
              <a:off x="139700" y="101600"/>
              <a:ext cx="533400" cy="571500"/>
            </a:xfrm>
            <a:prstGeom prst="rect">
              <a:avLst/>
            </a:prstGeom>
          </p:spPr>
          <p:txBody>
            <a:bodyPr lIns="38100" tIns="38100" rIns="38100" bIns="38100" rtlCol="0" anchor="ctr"/>
            <a:lstStyle/>
            <a:p>
              <a:pPr algn="ctr" defTabSz="1371600">
                <a:lnSpc>
                  <a:spcPts val="1995"/>
                </a:lnSpc>
              </a:pPr>
              <a:endParaRPr sz="1350">
                <a:solidFill>
                  <a:prstClr val="black"/>
                </a:solidFill>
                <a:latin typeface="Aptos" panose="02110004020202020204"/>
              </a:endParaRPr>
            </a:p>
          </p:txBody>
        </p:sp>
      </p:grpSp>
      <p:grpSp>
        <p:nvGrpSpPr>
          <p:cNvPr id="14" name="Group 14">
            <a:extLst>
              <a:ext uri="{FF2B5EF4-FFF2-40B4-BE49-F238E27FC236}">
                <a16:creationId xmlns:a16="http://schemas.microsoft.com/office/drawing/2014/main" id="{1784FBBC-F5D5-D6D4-00A4-8FD85E3D32C0}"/>
              </a:ext>
            </a:extLst>
          </p:cNvPr>
          <p:cNvGrpSpPr/>
          <p:nvPr/>
        </p:nvGrpSpPr>
        <p:grpSpPr>
          <a:xfrm>
            <a:off x="1342875" y="1317856"/>
            <a:ext cx="9763266" cy="910679"/>
            <a:chOff x="0" y="0"/>
            <a:chExt cx="1680895" cy="182706"/>
          </a:xfrm>
        </p:grpSpPr>
        <p:sp>
          <p:nvSpPr>
            <p:cNvPr id="15" name="Freeform 15">
              <a:extLst>
                <a:ext uri="{FF2B5EF4-FFF2-40B4-BE49-F238E27FC236}">
                  <a16:creationId xmlns:a16="http://schemas.microsoft.com/office/drawing/2014/main" id="{0A55C3E7-7ECE-5AEF-B440-BA1C7E9CB14B}"/>
                </a:ext>
              </a:extLst>
            </p:cNvPr>
            <p:cNvSpPr/>
            <p:nvPr/>
          </p:nvSpPr>
          <p:spPr>
            <a:xfrm>
              <a:off x="0" y="0"/>
              <a:ext cx="1680894" cy="182706"/>
            </a:xfrm>
            <a:custGeom>
              <a:avLst/>
              <a:gdLst/>
              <a:ahLst/>
              <a:cxnLst/>
              <a:rect l="l" t="t" r="r" b="b"/>
              <a:pathLst>
                <a:path w="1680894" h="182706">
                  <a:moveTo>
                    <a:pt x="203200" y="0"/>
                  </a:moveTo>
                  <a:lnTo>
                    <a:pt x="1680894" y="0"/>
                  </a:lnTo>
                  <a:lnTo>
                    <a:pt x="1477694" y="182706"/>
                  </a:lnTo>
                  <a:lnTo>
                    <a:pt x="0" y="182706"/>
                  </a:lnTo>
                  <a:lnTo>
                    <a:pt x="203200" y="0"/>
                  </a:lnTo>
                  <a:close/>
                </a:path>
              </a:pathLst>
            </a:custGeom>
            <a:solidFill>
              <a:srgbClr val="011643"/>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16" name="TextBox 16">
              <a:extLst>
                <a:ext uri="{FF2B5EF4-FFF2-40B4-BE49-F238E27FC236}">
                  <a16:creationId xmlns:a16="http://schemas.microsoft.com/office/drawing/2014/main" id="{C24FDC09-36D1-AA1E-BFFB-EA7479B566B7}"/>
                </a:ext>
              </a:extLst>
            </p:cNvPr>
            <p:cNvSpPr txBox="1"/>
            <p:nvPr/>
          </p:nvSpPr>
          <p:spPr>
            <a:xfrm>
              <a:off x="101600" y="-38100"/>
              <a:ext cx="1477695"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7" name="Group 17">
            <a:extLst>
              <a:ext uri="{FF2B5EF4-FFF2-40B4-BE49-F238E27FC236}">
                <a16:creationId xmlns:a16="http://schemas.microsoft.com/office/drawing/2014/main" id="{2655BEFF-82DC-C6D4-0DE8-58E8B6C91A0B}"/>
              </a:ext>
            </a:extLst>
          </p:cNvPr>
          <p:cNvGrpSpPr/>
          <p:nvPr/>
        </p:nvGrpSpPr>
        <p:grpSpPr>
          <a:xfrm>
            <a:off x="226526" y="1053143"/>
            <a:ext cx="10721249" cy="910679"/>
            <a:chOff x="0" y="0"/>
            <a:chExt cx="1764186" cy="182706"/>
          </a:xfrm>
        </p:grpSpPr>
        <p:sp>
          <p:nvSpPr>
            <p:cNvPr id="18" name="Freeform 18">
              <a:extLst>
                <a:ext uri="{FF2B5EF4-FFF2-40B4-BE49-F238E27FC236}">
                  <a16:creationId xmlns:a16="http://schemas.microsoft.com/office/drawing/2014/main" id="{17E45009-BA12-661F-160C-5CFEB7AEE6AA}"/>
                </a:ext>
              </a:extLst>
            </p:cNvPr>
            <p:cNvSpPr/>
            <p:nvPr/>
          </p:nvSpPr>
          <p:spPr>
            <a:xfrm>
              <a:off x="0" y="0"/>
              <a:ext cx="1764186" cy="182706"/>
            </a:xfrm>
            <a:custGeom>
              <a:avLst/>
              <a:gdLst/>
              <a:ahLst/>
              <a:cxnLst/>
              <a:rect l="l" t="t" r="r" b="b"/>
              <a:pathLst>
                <a:path w="1764186" h="182706">
                  <a:moveTo>
                    <a:pt x="203200" y="0"/>
                  </a:moveTo>
                  <a:lnTo>
                    <a:pt x="1764186" y="0"/>
                  </a:lnTo>
                  <a:lnTo>
                    <a:pt x="1560986" y="182706"/>
                  </a:lnTo>
                  <a:lnTo>
                    <a:pt x="0" y="182706"/>
                  </a:lnTo>
                  <a:lnTo>
                    <a:pt x="203200" y="0"/>
                  </a:lnTo>
                  <a:close/>
                </a:path>
              </a:pathLst>
            </a:custGeom>
            <a:solidFill>
              <a:srgbClr val="FFFFFF"/>
            </a:solidFill>
            <a:ln w="104775" cap="sq">
              <a:solidFill>
                <a:srgbClr val="677FBE"/>
              </a:solidFill>
              <a:prstDash val="solid"/>
              <a:miter/>
            </a:ln>
          </p:spPr>
          <p:txBody>
            <a:bodyPr/>
            <a:lstStyle/>
            <a:p>
              <a:pPr defTabSz="1371600"/>
              <a:endParaRPr lang="en-US" sz="2700">
                <a:solidFill>
                  <a:prstClr val="black"/>
                </a:solidFill>
                <a:latin typeface="Aptos" panose="02110004020202020204"/>
              </a:endParaRPr>
            </a:p>
          </p:txBody>
        </p:sp>
        <p:sp>
          <p:nvSpPr>
            <p:cNvPr id="19" name="TextBox 19">
              <a:extLst>
                <a:ext uri="{FF2B5EF4-FFF2-40B4-BE49-F238E27FC236}">
                  <a16:creationId xmlns:a16="http://schemas.microsoft.com/office/drawing/2014/main" id="{45C9DC97-0E76-2325-7D00-C2F4E524B5B2}"/>
                </a:ext>
              </a:extLst>
            </p:cNvPr>
            <p:cNvSpPr txBox="1"/>
            <p:nvPr/>
          </p:nvSpPr>
          <p:spPr>
            <a:xfrm>
              <a:off x="101600" y="-38100"/>
              <a:ext cx="1560986"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sp>
        <p:nvSpPr>
          <p:cNvPr id="20" name="Freeform 20">
            <a:extLst>
              <a:ext uri="{FF2B5EF4-FFF2-40B4-BE49-F238E27FC236}">
                <a16:creationId xmlns:a16="http://schemas.microsoft.com/office/drawing/2014/main" id="{93FD645F-28DF-59CA-AB4E-433A52E5A5DD}"/>
              </a:ext>
            </a:extLst>
          </p:cNvPr>
          <p:cNvSpPr/>
          <p:nvPr/>
        </p:nvSpPr>
        <p:spPr>
          <a:xfrm flipV="1">
            <a:off x="13811387" y="-50001"/>
            <a:ext cx="4529283" cy="4811988"/>
          </a:xfrm>
          <a:custGeom>
            <a:avLst/>
            <a:gdLst/>
            <a:ahLst/>
            <a:cxnLst/>
            <a:rect l="l" t="t" r="r" b="b"/>
            <a:pathLst>
              <a:path w="6039044" h="6415983">
                <a:moveTo>
                  <a:pt x="0" y="6415983"/>
                </a:moveTo>
                <a:lnTo>
                  <a:pt x="6039044" y="6415983"/>
                </a:lnTo>
                <a:lnTo>
                  <a:pt x="6039044" y="0"/>
                </a:lnTo>
                <a:lnTo>
                  <a:pt x="0" y="0"/>
                </a:lnTo>
                <a:lnTo>
                  <a:pt x="0" y="6415983"/>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1371600"/>
            <a:endParaRPr lang="en-US" sz="2700">
              <a:solidFill>
                <a:prstClr val="black"/>
              </a:solidFill>
              <a:latin typeface="Aptos" panose="02110004020202020204"/>
            </a:endParaRPr>
          </a:p>
        </p:txBody>
      </p:sp>
      <p:sp>
        <p:nvSpPr>
          <p:cNvPr id="22" name="Freeform 22">
            <a:extLst>
              <a:ext uri="{FF2B5EF4-FFF2-40B4-BE49-F238E27FC236}">
                <a16:creationId xmlns:a16="http://schemas.microsoft.com/office/drawing/2014/main" id="{FE45C181-335B-F665-8222-F42CA546FB4D}"/>
              </a:ext>
            </a:extLst>
          </p:cNvPr>
          <p:cNvSpPr/>
          <p:nvPr/>
        </p:nvSpPr>
        <p:spPr>
          <a:xfrm>
            <a:off x="14528216" y="9210012"/>
            <a:ext cx="968784" cy="322929"/>
          </a:xfrm>
          <a:custGeom>
            <a:avLst/>
            <a:gdLst/>
            <a:ahLst/>
            <a:cxnLst/>
            <a:rect l="l" t="t" r="r" b="b"/>
            <a:pathLst>
              <a:path w="1291712" h="430571">
                <a:moveTo>
                  <a:pt x="0" y="0"/>
                </a:moveTo>
                <a:lnTo>
                  <a:pt x="1291712" y="0"/>
                </a:lnTo>
                <a:lnTo>
                  <a:pt x="1291712" y="430571"/>
                </a:lnTo>
                <a:lnTo>
                  <a:pt x="0" y="430571"/>
                </a:lnTo>
                <a:lnTo>
                  <a:pt x="0" y="0"/>
                </a:lnTo>
                <a:close/>
              </a:path>
            </a:pathLst>
          </a:custGeom>
          <a:blipFill>
            <a:blip r:embed="rId3"/>
            <a:stretch>
              <a:fillRect/>
            </a:stretch>
          </a:blipFill>
        </p:spPr>
        <p:txBody>
          <a:bodyPr/>
          <a:lstStyle/>
          <a:p>
            <a:pPr defTabSz="1371600"/>
            <a:endParaRPr lang="en-US" sz="2700">
              <a:solidFill>
                <a:prstClr val="black"/>
              </a:solidFill>
              <a:latin typeface="Aptos" panose="02110004020202020204"/>
            </a:endParaRPr>
          </a:p>
        </p:txBody>
      </p:sp>
      <p:sp>
        <p:nvSpPr>
          <p:cNvPr id="26" name="TextBox 26">
            <a:extLst>
              <a:ext uri="{FF2B5EF4-FFF2-40B4-BE49-F238E27FC236}">
                <a16:creationId xmlns:a16="http://schemas.microsoft.com/office/drawing/2014/main" id="{17168F05-EB28-3B76-2B72-C49A28DE9CC4}"/>
              </a:ext>
            </a:extLst>
          </p:cNvPr>
          <p:cNvSpPr txBox="1"/>
          <p:nvPr/>
        </p:nvSpPr>
        <p:spPr>
          <a:xfrm>
            <a:off x="1447800" y="1251347"/>
            <a:ext cx="8534972" cy="615553"/>
          </a:xfrm>
          <a:prstGeom prst="rect">
            <a:avLst/>
          </a:prstGeom>
        </p:spPr>
        <p:txBody>
          <a:bodyPr lIns="0" tIns="0" rIns="0" bIns="0" rtlCol="0" anchor="t">
            <a:spAutoFit/>
          </a:bodyPr>
          <a:lstStyle/>
          <a:p>
            <a:pPr defTabSz="1371600">
              <a:lnSpc>
                <a:spcPts val="4821"/>
              </a:lnSpc>
            </a:pPr>
            <a:r>
              <a:rPr lang="en-US" sz="3600" b="1" dirty="0">
                <a:solidFill>
                  <a:srgbClr val="092882"/>
                </a:solidFill>
                <a:latin typeface="League Spartan"/>
                <a:ea typeface="League Spartan"/>
                <a:cs typeface="League Spartan"/>
                <a:sym typeface="League Spartan"/>
              </a:rPr>
              <a:t>WELCOME BACCEIC MEMBERS</a:t>
            </a:r>
          </a:p>
        </p:txBody>
      </p:sp>
      <p:pic>
        <p:nvPicPr>
          <p:cNvPr id="8" name="Picture 7">
            <a:extLst>
              <a:ext uri="{FF2B5EF4-FFF2-40B4-BE49-F238E27FC236}">
                <a16:creationId xmlns:a16="http://schemas.microsoft.com/office/drawing/2014/main" id="{0AF06C07-3FDF-817B-95C5-3728CD2494E3}"/>
              </a:ext>
            </a:extLst>
          </p:cNvPr>
          <p:cNvPicPr>
            <a:picLocks noChangeAspect="1"/>
          </p:cNvPicPr>
          <p:nvPr/>
        </p:nvPicPr>
        <p:blipFill>
          <a:blip r:embed="rId4"/>
          <a:stretch>
            <a:fillRect/>
          </a:stretch>
        </p:blipFill>
        <p:spPr>
          <a:xfrm>
            <a:off x="1420815" y="2572899"/>
            <a:ext cx="11036652" cy="6459240"/>
          </a:xfrm>
          <a:prstGeom prst="rect">
            <a:avLst/>
          </a:prstGeom>
        </p:spPr>
      </p:pic>
      <p:sp>
        <p:nvSpPr>
          <p:cNvPr id="21" name="Freeform 13">
            <a:extLst>
              <a:ext uri="{FF2B5EF4-FFF2-40B4-BE49-F238E27FC236}">
                <a16:creationId xmlns:a16="http://schemas.microsoft.com/office/drawing/2014/main" id="{372D3503-EC20-9691-6706-4B3C8261DC2F}"/>
              </a:ext>
            </a:extLst>
          </p:cNvPr>
          <p:cNvSpPr/>
          <p:nvPr/>
        </p:nvSpPr>
        <p:spPr>
          <a:xfrm>
            <a:off x="13519379" y="3738185"/>
            <a:ext cx="3286680" cy="4599912"/>
          </a:xfrm>
          <a:custGeom>
            <a:avLst/>
            <a:gdLst/>
            <a:ahLst/>
            <a:cxnLst/>
            <a:rect l="l" t="t" r="r" b="b"/>
            <a:pathLst>
              <a:path w="4034390" h="6036494">
                <a:moveTo>
                  <a:pt x="0" y="0"/>
                </a:moveTo>
                <a:lnTo>
                  <a:pt x="4034391" y="0"/>
                </a:lnTo>
                <a:lnTo>
                  <a:pt x="4034391" y="6036495"/>
                </a:lnTo>
                <a:lnTo>
                  <a:pt x="0" y="6036495"/>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5510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2E6B-CDDD-B1CB-6913-BBD26750FEF5}"/>
            </a:ext>
          </a:extLst>
        </p:cNvPr>
        <p:cNvGrpSpPr/>
        <p:nvPr/>
      </p:nvGrpSpPr>
      <p:grpSpPr>
        <a:xfrm>
          <a:off x="0" y="0"/>
          <a:ext cx="0" cy="0"/>
          <a:chOff x="0" y="0"/>
          <a:chExt cx="0" cy="0"/>
        </a:xfrm>
      </p:grpSpPr>
      <p:grpSp>
        <p:nvGrpSpPr>
          <p:cNvPr id="28" name="Group 18">
            <a:extLst>
              <a:ext uri="{FF2B5EF4-FFF2-40B4-BE49-F238E27FC236}">
                <a16:creationId xmlns:a16="http://schemas.microsoft.com/office/drawing/2014/main" id="{35FC2F77-ACF3-82FD-E346-E95E627E2D81}"/>
              </a:ext>
            </a:extLst>
          </p:cNvPr>
          <p:cNvGrpSpPr/>
          <p:nvPr/>
        </p:nvGrpSpPr>
        <p:grpSpPr>
          <a:xfrm>
            <a:off x="7171682" y="9280451"/>
            <a:ext cx="5556612" cy="879819"/>
            <a:chOff x="0" y="0"/>
            <a:chExt cx="1360221" cy="215374"/>
          </a:xfrm>
          <a:solidFill>
            <a:schemeClr val="bg1"/>
          </a:solidFill>
        </p:grpSpPr>
        <p:sp>
          <p:nvSpPr>
            <p:cNvPr id="29" name="Freeform 19">
              <a:extLst>
                <a:ext uri="{FF2B5EF4-FFF2-40B4-BE49-F238E27FC236}">
                  <a16:creationId xmlns:a16="http://schemas.microsoft.com/office/drawing/2014/main" id="{EEF4FA55-B742-0F8D-5926-E2431CDB101E}"/>
                </a:ext>
              </a:extLst>
            </p:cNvPr>
            <p:cNvSpPr/>
            <p:nvPr/>
          </p:nvSpPr>
          <p:spPr>
            <a:xfrm>
              <a:off x="0" y="0"/>
              <a:ext cx="1360221" cy="215374"/>
            </a:xfrm>
            <a:custGeom>
              <a:avLst/>
              <a:gdLst/>
              <a:ahLst/>
              <a:cxnLst/>
              <a:rect l="l" t="t" r="r" b="b"/>
              <a:pathLst>
                <a:path w="1360221" h="215374">
                  <a:moveTo>
                    <a:pt x="203200" y="0"/>
                  </a:moveTo>
                  <a:lnTo>
                    <a:pt x="1360221" y="0"/>
                  </a:lnTo>
                  <a:lnTo>
                    <a:pt x="1157021" y="215374"/>
                  </a:lnTo>
                  <a:lnTo>
                    <a:pt x="0" y="215374"/>
                  </a:lnTo>
                  <a:lnTo>
                    <a:pt x="203200" y="0"/>
                  </a:lnTo>
                  <a:close/>
                </a:path>
              </a:pathLst>
            </a:custGeom>
            <a:grpFill/>
          </p:spPr>
          <p:txBody>
            <a:bodyPr/>
            <a:lstStyle/>
            <a:p>
              <a:pPr defTabSz="1371600"/>
              <a:endParaRPr lang="en-US" sz="2700">
                <a:solidFill>
                  <a:prstClr val="black"/>
                </a:solidFill>
                <a:latin typeface="Aptos" panose="02110004020202020204"/>
              </a:endParaRPr>
            </a:p>
          </p:txBody>
        </p:sp>
        <p:sp>
          <p:nvSpPr>
            <p:cNvPr id="30" name="TextBox 20">
              <a:extLst>
                <a:ext uri="{FF2B5EF4-FFF2-40B4-BE49-F238E27FC236}">
                  <a16:creationId xmlns:a16="http://schemas.microsoft.com/office/drawing/2014/main" id="{68352B3D-60ED-C615-C6C9-58F0CA9C8FE4}"/>
                </a:ext>
              </a:extLst>
            </p:cNvPr>
            <p:cNvSpPr txBox="1"/>
            <p:nvPr/>
          </p:nvSpPr>
          <p:spPr>
            <a:xfrm>
              <a:off x="101600" y="-38100"/>
              <a:ext cx="1157021" cy="253474"/>
            </a:xfrm>
            <a:prstGeom prst="rect">
              <a:avLst/>
            </a:prstGeom>
            <a:grpFill/>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2" name="Group 2">
            <a:extLst>
              <a:ext uri="{FF2B5EF4-FFF2-40B4-BE49-F238E27FC236}">
                <a16:creationId xmlns:a16="http://schemas.microsoft.com/office/drawing/2014/main" id="{5124E397-5F9B-4A8A-2351-CF44D8692864}"/>
              </a:ext>
            </a:extLst>
          </p:cNvPr>
          <p:cNvGrpSpPr/>
          <p:nvPr/>
        </p:nvGrpSpPr>
        <p:grpSpPr>
          <a:xfrm>
            <a:off x="754694" y="9758138"/>
            <a:ext cx="8817587" cy="1057725"/>
            <a:chOff x="0" y="0"/>
            <a:chExt cx="1523108" cy="182706"/>
          </a:xfrm>
        </p:grpSpPr>
        <p:sp>
          <p:nvSpPr>
            <p:cNvPr id="3" name="Freeform 3">
              <a:extLst>
                <a:ext uri="{FF2B5EF4-FFF2-40B4-BE49-F238E27FC236}">
                  <a16:creationId xmlns:a16="http://schemas.microsoft.com/office/drawing/2014/main" id="{7C6ED420-7031-DAFF-CEF2-D988C6D05D7F}"/>
                </a:ext>
              </a:extLst>
            </p:cNvPr>
            <p:cNvSpPr/>
            <p:nvPr/>
          </p:nvSpPr>
          <p:spPr>
            <a:xfrm>
              <a:off x="0" y="0"/>
              <a:ext cx="1523108" cy="182706"/>
            </a:xfrm>
            <a:custGeom>
              <a:avLst/>
              <a:gdLst/>
              <a:ahLst/>
              <a:cxnLst/>
              <a:rect l="l" t="t" r="r" b="b"/>
              <a:pathLst>
                <a:path w="1523108" h="182706">
                  <a:moveTo>
                    <a:pt x="203200" y="0"/>
                  </a:moveTo>
                  <a:lnTo>
                    <a:pt x="1523108" y="0"/>
                  </a:lnTo>
                  <a:lnTo>
                    <a:pt x="1319908" y="182706"/>
                  </a:lnTo>
                  <a:lnTo>
                    <a:pt x="0" y="182706"/>
                  </a:lnTo>
                  <a:lnTo>
                    <a:pt x="203200" y="0"/>
                  </a:lnTo>
                  <a:close/>
                </a:path>
              </a:pathLst>
            </a:custGeom>
            <a:solidFill>
              <a:srgbClr val="677FBE"/>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4" name="TextBox 4">
              <a:extLst>
                <a:ext uri="{FF2B5EF4-FFF2-40B4-BE49-F238E27FC236}">
                  <a16:creationId xmlns:a16="http://schemas.microsoft.com/office/drawing/2014/main" id="{1EC1B8DF-B16E-BE11-0041-99A75BFB4ED9}"/>
                </a:ext>
              </a:extLst>
            </p:cNvPr>
            <p:cNvSpPr txBox="1"/>
            <p:nvPr/>
          </p:nvSpPr>
          <p:spPr>
            <a:xfrm>
              <a:off x="101600" y="-38100"/>
              <a:ext cx="1319908"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5" name="Group 5">
            <a:extLst>
              <a:ext uri="{FF2B5EF4-FFF2-40B4-BE49-F238E27FC236}">
                <a16:creationId xmlns:a16="http://schemas.microsoft.com/office/drawing/2014/main" id="{8B1C991F-EF3D-A3C2-D497-2F0B075C9A0D}"/>
              </a:ext>
            </a:extLst>
          </p:cNvPr>
          <p:cNvGrpSpPr/>
          <p:nvPr/>
        </p:nvGrpSpPr>
        <p:grpSpPr>
          <a:xfrm>
            <a:off x="8972997" y="9371477"/>
            <a:ext cx="7799262" cy="881463"/>
            <a:chOff x="0" y="0"/>
            <a:chExt cx="1616602" cy="182706"/>
          </a:xfrm>
        </p:grpSpPr>
        <p:sp>
          <p:nvSpPr>
            <p:cNvPr id="6" name="Freeform 6">
              <a:extLst>
                <a:ext uri="{FF2B5EF4-FFF2-40B4-BE49-F238E27FC236}">
                  <a16:creationId xmlns:a16="http://schemas.microsoft.com/office/drawing/2014/main" id="{73B513A4-CB1F-A54F-DD8D-69E91294764E}"/>
                </a:ext>
              </a:extLst>
            </p:cNvPr>
            <p:cNvSpPr/>
            <p:nvPr/>
          </p:nvSpPr>
          <p:spPr>
            <a:xfrm>
              <a:off x="0" y="0"/>
              <a:ext cx="1616602" cy="182706"/>
            </a:xfrm>
            <a:custGeom>
              <a:avLst/>
              <a:gdLst/>
              <a:ahLst/>
              <a:cxnLst/>
              <a:rect l="l" t="t" r="r" b="b"/>
              <a:pathLst>
                <a:path w="1616602" h="182706">
                  <a:moveTo>
                    <a:pt x="203200" y="0"/>
                  </a:moveTo>
                  <a:lnTo>
                    <a:pt x="1616602" y="0"/>
                  </a:lnTo>
                  <a:lnTo>
                    <a:pt x="1413402" y="182706"/>
                  </a:lnTo>
                  <a:lnTo>
                    <a:pt x="0" y="182706"/>
                  </a:lnTo>
                  <a:lnTo>
                    <a:pt x="203200" y="0"/>
                  </a:lnTo>
                  <a:close/>
                </a:path>
              </a:pathLst>
            </a:custGeom>
            <a:solidFill>
              <a:srgbClr val="000000">
                <a:alpha val="0"/>
              </a:srgbClr>
            </a:solidFill>
            <a:ln w="114300"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7" name="TextBox 7">
              <a:extLst>
                <a:ext uri="{FF2B5EF4-FFF2-40B4-BE49-F238E27FC236}">
                  <a16:creationId xmlns:a16="http://schemas.microsoft.com/office/drawing/2014/main" id="{6A9E5E5D-F783-2EB3-5B9A-E48666BF4D84}"/>
                </a:ext>
              </a:extLst>
            </p:cNvPr>
            <p:cNvSpPr txBox="1"/>
            <p:nvPr/>
          </p:nvSpPr>
          <p:spPr>
            <a:xfrm>
              <a:off x="101600" y="-38100"/>
              <a:ext cx="1413402"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1" name="Group 11">
            <a:extLst>
              <a:ext uri="{FF2B5EF4-FFF2-40B4-BE49-F238E27FC236}">
                <a16:creationId xmlns:a16="http://schemas.microsoft.com/office/drawing/2014/main" id="{A95CAC56-D9EA-8E67-E73C-46211B39036F}"/>
              </a:ext>
            </a:extLst>
          </p:cNvPr>
          <p:cNvGrpSpPr/>
          <p:nvPr/>
        </p:nvGrpSpPr>
        <p:grpSpPr>
          <a:xfrm>
            <a:off x="14194218" y="8553087"/>
            <a:ext cx="1636779" cy="1636779"/>
            <a:chOff x="0" y="0"/>
            <a:chExt cx="812800" cy="812800"/>
          </a:xfrm>
        </p:grpSpPr>
        <p:sp>
          <p:nvSpPr>
            <p:cNvPr id="12" name="Freeform 12">
              <a:extLst>
                <a:ext uri="{FF2B5EF4-FFF2-40B4-BE49-F238E27FC236}">
                  <a16:creationId xmlns:a16="http://schemas.microsoft.com/office/drawing/2014/main" id="{22B0C244-DC5C-A0B3-3F8B-63E54CA927EF}"/>
                </a:ext>
              </a:extLst>
            </p:cNvPr>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EF2FE"/>
            </a:solidFill>
            <a:ln w="123825" cap="sq">
              <a:solidFill>
                <a:srgbClr val="011643"/>
              </a:solidFill>
              <a:prstDash val="solid"/>
              <a:miter/>
            </a:ln>
          </p:spPr>
          <p:txBody>
            <a:bodyPr/>
            <a:lstStyle/>
            <a:p>
              <a:pPr defTabSz="1371600"/>
              <a:endParaRPr lang="en-US" sz="2700">
                <a:solidFill>
                  <a:prstClr val="black"/>
                </a:solidFill>
                <a:latin typeface="Aptos" panose="02110004020202020204"/>
              </a:endParaRPr>
            </a:p>
          </p:txBody>
        </p:sp>
        <p:sp>
          <p:nvSpPr>
            <p:cNvPr id="13" name="TextBox 13">
              <a:extLst>
                <a:ext uri="{FF2B5EF4-FFF2-40B4-BE49-F238E27FC236}">
                  <a16:creationId xmlns:a16="http://schemas.microsoft.com/office/drawing/2014/main" id="{48425A7E-E6AA-E3AB-34A7-A9617BEDDCDE}"/>
                </a:ext>
              </a:extLst>
            </p:cNvPr>
            <p:cNvSpPr txBox="1"/>
            <p:nvPr/>
          </p:nvSpPr>
          <p:spPr>
            <a:xfrm>
              <a:off x="139700" y="101600"/>
              <a:ext cx="533400" cy="571500"/>
            </a:xfrm>
            <a:prstGeom prst="rect">
              <a:avLst/>
            </a:prstGeom>
          </p:spPr>
          <p:txBody>
            <a:bodyPr lIns="38100" tIns="38100" rIns="38100" bIns="38100" rtlCol="0" anchor="ctr"/>
            <a:lstStyle/>
            <a:p>
              <a:pPr algn="ctr" defTabSz="1371600">
                <a:lnSpc>
                  <a:spcPts val="1995"/>
                </a:lnSpc>
              </a:pPr>
              <a:endParaRPr sz="1350">
                <a:solidFill>
                  <a:prstClr val="black"/>
                </a:solidFill>
                <a:latin typeface="Aptos" panose="02110004020202020204"/>
              </a:endParaRPr>
            </a:p>
          </p:txBody>
        </p:sp>
      </p:grpSp>
      <p:grpSp>
        <p:nvGrpSpPr>
          <p:cNvPr id="14" name="Group 14">
            <a:extLst>
              <a:ext uri="{FF2B5EF4-FFF2-40B4-BE49-F238E27FC236}">
                <a16:creationId xmlns:a16="http://schemas.microsoft.com/office/drawing/2014/main" id="{1784FBBC-F5D5-D6D4-00A4-8FD85E3D32C0}"/>
              </a:ext>
            </a:extLst>
          </p:cNvPr>
          <p:cNvGrpSpPr/>
          <p:nvPr/>
        </p:nvGrpSpPr>
        <p:grpSpPr>
          <a:xfrm>
            <a:off x="1342875" y="1317856"/>
            <a:ext cx="9763266" cy="910679"/>
            <a:chOff x="0" y="0"/>
            <a:chExt cx="1680895" cy="182706"/>
          </a:xfrm>
        </p:grpSpPr>
        <p:sp>
          <p:nvSpPr>
            <p:cNvPr id="15" name="Freeform 15">
              <a:extLst>
                <a:ext uri="{FF2B5EF4-FFF2-40B4-BE49-F238E27FC236}">
                  <a16:creationId xmlns:a16="http://schemas.microsoft.com/office/drawing/2014/main" id="{0A55C3E7-7ECE-5AEF-B440-BA1C7E9CB14B}"/>
                </a:ext>
              </a:extLst>
            </p:cNvPr>
            <p:cNvSpPr/>
            <p:nvPr/>
          </p:nvSpPr>
          <p:spPr>
            <a:xfrm>
              <a:off x="0" y="0"/>
              <a:ext cx="1680894" cy="182706"/>
            </a:xfrm>
            <a:custGeom>
              <a:avLst/>
              <a:gdLst/>
              <a:ahLst/>
              <a:cxnLst/>
              <a:rect l="l" t="t" r="r" b="b"/>
              <a:pathLst>
                <a:path w="1680894" h="182706">
                  <a:moveTo>
                    <a:pt x="203200" y="0"/>
                  </a:moveTo>
                  <a:lnTo>
                    <a:pt x="1680894" y="0"/>
                  </a:lnTo>
                  <a:lnTo>
                    <a:pt x="1477694" y="182706"/>
                  </a:lnTo>
                  <a:lnTo>
                    <a:pt x="0" y="182706"/>
                  </a:lnTo>
                  <a:lnTo>
                    <a:pt x="203200" y="0"/>
                  </a:lnTo>
                  <a:close/>
                </a:path>
              </a:pathLst>
            </a:custGeom>
            <a:solidFill>
              <a:srgbClr val="011643"/>
            </a:solidFill>
            <a:ln cap="sq">
              <a:noFill/>
              <a:prstDash val="solid"/>
              <a:miter/>
            </a:ln>
          </p:spPr>
          <p:txBody>
            <a:bodyPr/>
            <a:lstStyle/>
            <a:p>
              <a:pPr defTabSz="1371600"/>
              <a:endParaRPr lang="en-US" sz="2700">
                <a:solidFill>
                  <a:prstClr val="black"/>
                </a:solidFill>
                <a:latin typeface="Aptos" panose="02110004020202020204"/>
              </a:endParaRPr>
            </a:p>
          </p:txBody>
        </p:sp>
        <p:sp>
          <p:nvSpPr>
            <p:cNvPr id="16" name="TextBox 16">
              <a:extLst>
                <a:ext uri="{FF2B5EF4-FFF2-40B4-BE49-F238E27FC236}">
                  <a16:creationId xmlns:a16="http://schemas.microsoft.com/office/drawing/2014/main" id="{C24FDC09-36D1-AA1E-BFFB-EA7479B566B7}"/>
                </a:ext>
              </a:extLst>
            </p:cNvPr>
            <p:cNvSpPr txBox="1"/>
            <p:nvPr/>
          </p:nvSpPr>
          <p:spPr>
            <a:xfrm>
              <a:off x="101600" y="-38100"/>
              <a:ext cx="1477695"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grpSp>
        <p:nvGrpSpPr>
          <p:cNvPr id="17" name="Group 17">
            <a:extLst>
              <a:ext uri="{FF2B5EF4-FFF2-40B4-BE49-F238E27FC236}">
                <a16:creationId xmlns:a16="http://schemas.microsoft.com/office/drawing/2014/main" id="{2655BEFF-82DC-C6D4-0DE8-58E8B6C91A0B}"/>
              </a:ext>
            </a:extLst>
          </p:cNvPr>
          <p:cNvGrpSpPr/>
          <p:nvPr/>
        </p:nvGrpSpPr>
        <p:grpSpPr>
          <a:xfrm>
            <a:off x="226526" y="1053143"/>
            <a:ext cx="10721249" cy="910679"/>
            <a:chOff x="0" y="0"/>
            <a:chExt cx="1764186" cy="182706"/>
          </a:xfrm>
        </p:grpSpPr>
        <p:sp>
          <p:nvSpPr>
            <p:cNvPr id="18" name="Freeform 18">
              <a:extLst>
                <a:ext uri="{FF2B5EF4-FFF2-40B4-BE49-F238E27FC236}">
                  <a16:creationId xmlns:a16="http://schemas.microsoft.com/office/drawing/2014/main" id="{17E45009-BA12-661F-160C-5CFEB7AEE6AA}"/>
                </a:ext>
              </a:extLst>
            </p:cNvPr>
            <p:cNvSpPr/>
            <p:nvPr/>
          </p:nvSpPr>
          <p:spPr>
            <a:xfrm>
              <a:off x="0" y="0"/>
              <a:ext cx="1764186" cy="182706"/>
            </a:xfrm>
            <a:custGeom>
              <a:avLst/>
              <a:gdLst/>
              <a:ahLst/>
              <a:cxnLst/>
              <a:rect l="l" t="t" r="r" b="b"/>
              <a:pathLst>
                <a:path w="1764186" h="182706">
                  <a:moveTo>
                    <a:pt x="203200" y="0"/>
                  </a:moveTo>
                  <a:lnTo>
                    <a:pt x="1764186" y="0"/>
                  </a:lnTo>
                  <a:lnTo>
                    <a:pt x="1560986" y="182706"/>
                  </a:lnTo>
                  <a:lnTo>
                    <a:pt x="0" y="182706"/>
                  </a:lnTo>
                  <a:lnTo>
                    <a:pt x="203200" y="0"/>
                  </a:lnTo>
                  <a:close/>
                </a:path>
              </a:pathLst>
            </a:custGeom>
            <a:solidFill>
              <a:srgbClr val="FFFFFF"/>
            </a:solidFill>
            <a:ln w="104775" cap="sq">
              <a:solidFill>
                <a:srgbClr val="677FBE"/>
              </a:solidFill>
              <a:prstDash val="solid"/>
              <a:miter/>
            </a:ln>
          </p:spPr>
          <p:txBody>
            <a:bodyPr/>
            <a:lstStyle/>
            <a:p>
              <a:pPr defTabSz="1371600"/>
              <a:endParaRPr lang="en-US" sz="2700">
                <a:solidFill>
                  <a:prstClr val="black"/>
                </a:solidFill>
                <a:latin typeface="Aptos" panose="02110004020202020204"/>
              </a:endParaRPr>
            </a:p>
          </p:txBody>
        </p:sp>
        <p:sp>
          <p:nvSpPr>
            <p:cNvPr id="19" name="TextBox 19">
              <a:extLst>
                <a:ext uri="{FF2B5EF4-FFF2-40B4-BE49-F238E27FC236}">
                  <a16:creationId xmlns:a16="http://schemas.microsoft.com/office/drawing/2014/main" id="{45C9DC97-0E76-2325-7D00-C2F4E524B5B2}"/>
                </a:ext>
              </a:extLst>
            </p:cNvPr>
            <p:cNvSpPr txBox="1"/>
            <p:nvPr/>
          </p:nvSpPr>
          <p:spPr>
            <a:xfrm>
              <a:off x="101600" y="-38100"/>
              <a:ext cx="1560986" cy="220806"/>
            </a:xfrm>
            <a:prstGeom prst="rect">
              <a:avLst/>
            </a:prstGeom>
          </p:spPr>
          <p:txBody>
            <a:bodyPr lIns="38100" tIns="38100" rIns="38100" bIns="38100" rtlCol="0" anchor="ctr"/>
            <a:lstStyle/>
            <a:p>
              <a:pPr algn="ctr" defTabSz="1371600">
                <a:lnSpc>
                  <a:spcPts val="1995"/>
                </a:lnSpc>
                <a:spcBef>
                  <a:spcPct val="0"/>
                </a:spcBef>
              </a:pPr>
              <a:endParaRPr sz="1350">
                <a:solidFill>
                  <a:prstClr val="black"/>
                </a:solidFill>
                <a:latin typeface="Aptos" panose="02110004020202020204"/>
              </a:endParaRPr>
            </a:p>
          </p:txBody>
        </p:sp>
      </p:grpSp>
      <p:sp>
        <p:nvSpPr>
          <p:cNvPr id="20" name="Freeform 20">
            <a:extLst>
              <a:ext uri="{FF2B5EF4-FFF2-40B4-BE49-F238E27FC236}">
                <a16:creationId xmlns:a16="http://schemas.microsoft.com/office/drawing/2014/main" id="{93FD645F-28DF-59CA-AB4E-433A52E5A5DD}"/>
              </a:ext>
            </a:extLst>
          </p:cNvPr>
          <p:cNvSpPr/>
          <p:nvPr/>
        </p:nvSpPr>
        <p:spPr>
          <a:xfrm flipV="1">
            <a:off x="13779317" y="-57150"/>
            <a:ext cx="4529283" cy="4811988"/>
          </a:xfrm>
          <a:custGeom>
            <a:avLst/>
            <a:gdLst/>
            <a:ahLst/>
            <a:cxnLst/>
            <a:rect l="l" t="t" r="r" b="b"/>
            <a:pathLst>
              <a:path w="6039044" h="6415983">
                <a:moveTo>
                  <a:pt x="0" y="6415983"/>
                </a:moveTo>
                <a:lnTo>
                  <a:pt x="6039044" y="6415983"/>
                </a:lnTo>
                <a:lnTo>
                  <a:pt x="6039044" y="0"/>
                </a:lnTo>
                <a:lnTo>
                  <a:pt x="0" y="0"/>
                </a:lnTo>
                <a:lnTo>
                  <a:pt x="0" y="6415983"/>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1371600"/>
            <a:endParaRPr lang="en-US" sz="2700">
              <a:solidFill>
                <a:prstClr val="black"/>
              </a:solidFill>
              <a:latin typeface="Aptos" panose="02110004020202020204"/>
            </a:endParaRPr>
          </a:p>
        </p:txBody>
      </p:sp>
      <p:sp>
        <p:nvSpPr>
          <p:cNvPr id="22" name="Freeform 22">
            <a:extLst>
              <a:ext uri="{FF2B5EF4-FFF2-40B4-BE49-F238E27FC236}">
                <a16:creationId xmlns:a16="http://schemas.microsoft.com/office/drawing/2014/main" id="{FE45C181-335B-F665-8222-F42CA546FB4D}"/>
              </a:ext>
            </a:extLst>
          </p:cNvPr>
          <p:cNvSpPr/>
          <p:nvPr/>
        </p:nvSpPr>
        <p:spPr>
          <a:xfrm>
            <a:off x="14528216" y="9210012"/>
            <a:ext cx="968784" cy="322929"/>
          </a:xfrm>
          <a:custGeom>
            <a:avLst/>
            <a:gdLst/>
            <a:ahLst/>
            <a:cxnLst/>
            <a:rect l="l" t="t" r="r" b="b"/>
            <a:pathLst>
              <a:path w="1291712" h="430571">
                <a:moveTo>
                  <a:pt x="0" y="0"/>
                </a:moveTo>
                <a:lnTo>
                  <a:pt x="1291712" y="0"/>
                </a:lnTo>
                <a:lnTo>
                  <a:pt x="1291712" y="430571"/>
                </a:lnTo>
                <a:lnTo>
                  <a:pt x="0" y="430571"/>
                </a:lnTo>
                <a:lnTo>
                  <a:pt x="0" y="0"/>
                </a:lnTo>
                <a:close/>
              </a:path>
            </a:pathLst>
          </a:custGeom>
          <a:blipFill>
            <a:blip r:embed="rId3"/>
            <a:stretch>
              <a:fillRect/>
            </a:stretch>
          </a:blipFill>
        </p:spPr>
        <p:txBody>
          <a:bodyPr/>
          <a:lstStyle/>
          <a:p>
            <a:pPr defTabSz="1371600"/>
            <a:endParaRPr lang="en-US" sz="2700">
              <a:solidFill>
                <a:prstClr val="black"/>
              </a:solidFill>
              <a:latin typeface="Aptos" panose="02110004020202020204"/>
            </a:endParaRPr>
          </a:p>
        </p:txBody>
      </p:sp>
      <p:sp>
        <p:nvSpPr>
          <p:cNvPr id="26" name="TextBox 26">
            <a:extLst>
              <a:ext uri="{FF2B5EF4-FFF2-40B4-BE49-F238E27FC236}">
                <a16:creationId xmlns:a16="http://schemas.microsoft.com/office/drawing/2014/main" id="{17168F05-EB28-3B76-2B72-C49A28DE9CC4}"/>
              </a:ext>
            </a:extLst>
          </p:cNvPr>
          <p:cNvSpPr txBox="1"/>
          <p:nvPr/>
        </p:nvSpPr>
        <p:spPr>
          <a:xfrm>
            <a:off x="1447800" y="1257300"/>
            <a:ext cx="8534972" cy="615553"/>
          </a:xfrm>
          <a:prstGeom prst="rect">
            <a:avLst/>
          </a:prstGeom>
        </p:spPr>
        <p:txBody>
          <a:bodyPr lIns="0" tIns="0" rIns="0" bIns="0" rtlCol="0" anchor="t">
            <a:spAutoFit/>
          </a:bodyPr>
          <a:lstStyle/>
          <a:p>
            <a:pPr defTabSz="1371600">
              <a:lnSpc>
                <a:spcPts val="4821"/>
              </a:lnSpc>
            </a:pPr>
            <a:r>
              <a:rPr lang="en-US" sz="3600" b="1" dirty="0">
                <a:solidFill>
                  <a:srgbClr val="092882"/>
                </a:solidFill>
                <a:latin typeface="League Spartan"/>
                <a:ea typeface="League Spartan"/>
                <a:cs typeface="League Spartan"/>
                <a:sym typeface="League Spartan"/>
              </a:rPr>
              <a:t>WELCOME ERIC SOUTH MEMBERS</a:t>
            </a:r>
          </a:p>
        </p:txBody>
      </p:sp>
      <p:pic>
        <p:nvPicPr>
          <p:cNvPr id="21" name="Picture 20">
            <a:extLst>
              <a:ext uri="{FF2B5EF4-FFF2-40B4-BE49-F238E27FC236}">
                <a16:creationId xmlns:a16="http://schemas.microsoft.com/office/drawing/2014/main" id="{00FBE8B9-3C8C-B45A-24A1-5D799AC52E75}"/>
              </a:ext>
            </a:extLst>
          </p:cNvPr>
          <p:cNvPicPr>
            <a:picLocks noChangeAspect="1"/>
          </p:cNvPicPr>
          <p:nvPr/>
        </p:nvPicPr>
        <p:blipFill>
          <a:blip r:embed="rId4"/>
          <a:stretch>
            <a:fillRect/>
          </a:stretch>
        </p:blipFill>
        <p:spPr>
          <a:xfrm>
            <a:off x="1446115" y="2616283"/>
            <a:ext cx="11685923" cy="6352862"/>
          </a:xfrm>
          <a:prstGeom prst="rect">
            <a:avLst/>
          </a:prstGeom>
        </p:spPr>
      </p:pic>
      <p:sp>
        <p:nvSpPr>
          <p:cNvPr id="10" name="Freeform 12">
            <a:extLst>
              <a:ext uri="{FF2B5EF4-FFF2-40B4-BE49-F238E27FC236}">
                <a16:creationId xmlns:a16="http://schemas.microsoft.com/office/drawing/2014/main" id="{BC41816C-D093-7DF8-1506-175D85FB06A2}"/>
              </a:ext>
            </a:extLst>
          </p:cNvPr>
          <p:cNvSpPr/>
          <p:nvPr/>
        </p:nvSpPr>
        <p:spPr>
          <a:xfrm>
            <a:off x="13731685" y="3850877"/>
            <a:ext cx="3132813" cy="4599912"/>
          </a:xfrm>
          <a:custGeom>
            <a:avLst/>
            <a:gdLst/>
            <a:ahLst/>
            <a:cxnLst/>
            <a:rect l="l" t="t" r="r" b="b"/>
            <a:pathLst>
              <a:path w="4024330" h="6036494">
                <a:moveTo>
                  <a:pt x="0" y="0"/>
                </a:moveTo>
                <a:lnTo>
                  <a:pt x="4024329" y="0"/>
                </a:lnTo>
                <a:lnTo>
                  <a:pt x="4024329" y="6036494"/>
                </a:lnTo>
                <a:lnTo>
                  <a:pt x="0" y="6036494"/>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20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2590439" y="-1499683"/>
            <a:ext cx="10892694" cy="9427132"/>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4825405">
            <a:off x="2850565" y="7595299"/>
            <a:ext cx="8272267" cy="7159271"/>
          </a:xfrm>
          <a:custGeom>
            <a:avLst/>
            <a:gdLst/>
            <a:ahLst/>
            <a:cxnLst/>
            <a:rect l="l" t="t" r="r" b="b"/>
            <a:pathLst>
              <a:path w="8272267" h="7159271">
                <a:moveTo>
                  <a:pt x="0" y="0"/>
                </a:moveTo>
                <a:lnTo>
                  <a:pt x="8272267" y="0"/>
                </a:lnTo>
                <a:lnTo>
                  <a:pt x="8272267" y="7159271"/>
                </a:lnTo>
                <a:lnTo>
                  <a:pt x="0" y="715927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1028700" y="1996577"/>
            <a:ext cx="7060189" cy="3405744"/>
          </a:xfrm>
          <a:prstGeom prst="rect">
            <a:avLst/>
          </a:prstGeom>
        </p:spPr>
        <p:txBody>
          <a:bodyPr lIns="0" tIns="0" rIns="0" bIns="0" rtlCol="0" anchor="t">
            <a:spAutoFit/>
          </a:bodyPr>
          <a:lstStyle/>
          <a:p>
            <a:pPr marL="0" marR="0" lvl="0" indent="0" algn="l" defTabSz="914400" rtl="0" eaLnBrk="1" fontAlgn="auto" latinLnBrk="0" hangingPunct="1">
              <a:lnSpc>
                <a:spcPts val="8964"/>
              </a:lnSpc>
              <a:spcBef>
                <a:spcPts val="0"/>
              </a:spcBef>
              <a:spcAft>
                <a:spcPts val="0"/>
              </a:spcAft>
              <a:buClrTx/>
              <a:buSzTx/>
              <a:buFontTx/>
              <a:buNone/>
              <a:tabLst/>
              <a:defRPr/>
            </a:pPr>
            <a:r>
              <a:rPr kumimoji="0" lang="en-US" sz="7795" b="1" i="0" u="none" strike="noStrike" kern="1200" cap="none" spc="0" normalizeH="0" baseline="0" noProof="0">
                <a:ln>
                  <a:noFill/>
                </a:ln>
                <a:solidFill>
                  <a:srgbClr val="000000"/>
                </a:solidFill>
                <a:effectLst/>
                <a:uLnTx/>
                <a:uFillTx/>
                <a:latin typeface="Inter Bold"/>
                <a:ea typeface="Inter Bold"/>
                <a:cs typeface="Inter Bold"/>
                <a:sym typeface="Inter Bold"/>
              </a:rPr>
              <a:t>Continuing</a:t>
            </a:r>
          </a:p>
          <a:p>
            <a:pPr marL="0" marR="0" lvl="0" indent="0" algn="l" defTabSz="914400" rtl="0" eaLnBrk="1" fontAlgn="auto" latinLnBrk="0" hangingPunct="1">
              <a:lnSpc>
                <a:spcPts val="8964"/>
              </a:lnSpc>
              <a:spcBef>
                <a:spcPts val="0"/>
              </a:spcBef>
              <a:spcAft>
                <a:spcPts val="0"/>
              </a:spcAft>
              <a:buClrTx/>
              <a:buSzTx/>
              <a:buFontTx/>
              <a:buNone/>
              <a:tabLst/>
              <a:defRPr/>
            </a:pPr>
            <a:r>
              <a:rPr kumimoji="0" lang="en-US" sz="7795" b="1" i="0" u="none" strike="noStrike" kern="1200" cap="none" spc="0" normalizeH="0" baseline="0" noProof="0">
                <a:ln>
                  <a:noFill/>
                </a:ln>
                <a:solidFill>
                  <a:srgbClr val="000000"/>
                </a:solidFill>
                <a:effectLst/>
                <a:uLnTx/>
                <a:uFillTx/>
                <a:latin typeface="Inter Bold"/>
                <a:ea typeface="Inter Bold"/>
                <a:cs typeface="Inter Bold"/>
                <a:sym typeface="Inter Bold"/>
              </a:rPr>
              <a:t>Education</a:t>
            </a:r>
          </a:p>
          <a:p>
            <a:pPr marL="0" marR="0" lvl="0" indent="0" algn="l" defTabSz="914400" rtl="0" eaLnBrk="1" fontAlgn="auto" latinLnBrk="0" hangingPunct="1">
              <a:lnSpc>
                <a:spcPts val="8964"/>
              </a:lnSpc>
              <a:spcBef>
                <a:spcPts val="0"/>
              </a:spcBef>
              <a:spcAft>
                <a:spcPts val="0"/>
              </a:spcAft>
              <a:buClrTx/>
              <a:buSzTx/>
              <a:buFontTx/>
              <a:buNone/>
              <a:tabLst/>
              <a:defRPr/>
            </a:pPr>
            <a:r>
              <a:rPr kumimoji="0" lang="en-US" sz="7795" b="1" i="0" u="none" strike="noStrike" kern="1200" cap="none" spc="0" normalizeH="0" baseline="0" noProof="0">
                <a:ln>
                  <a:noFill/>
                </a:ln>
                <a:solidFill>
                  <a:srgbClr val="000000"/>
                </a:solidFill>
                <a:effectLst/>
                <a:uLnTx/>
                <a:uFillTx/>
                <a:latin typeface="Inter Bold"/>
                <a:ea typeface="Inter Bold"/>
                <a:cs typeface="Inter Bold"/>
                <a:sym typeface="Inter Bold"/>
              </a:rPr>
              <a:t>Credits</a:t>
            </a:r>
          </a:p>
        </p:txBody>
      </p:sp>
      <p:sp>
        <p:nvSpPr>
          <p:cNvPr id="5" name="TextBox 5"/>
          <p:cNvSpPr txBox="1"/>
          <p:nvPr/>
        </p:nvSpPr>
        <p:spPr>
          <a:xfrm>
            <a:off x="9766603" y="1685840"/>
            <a:ext cx="4540808" cy="511810"/>
          </a:xfrm>
          <a:prstGeom prst="rect">
            <a:avLst/>
          </a:prstGeom>
        </p:spPr>
        <p:txBody>
          <a:bodyPr lIns="0" tIns="0" rIns="0" bIns="0" rtlCol="0" anchor="t">
            <a:spAutoFit/>
          </a:bodyPr>
          <a:lstStyle/>
          <a:p>
            <a:pPr marL="0" marR="0" lvl="0" indent="0" algn="l" defTabSz="914400" rtl="0" eaLnBrk="1" fontAlgn="auto" latinLnBrk="0" hangingPunct="1">
              <a:lnSpc>
                <a:spcPts val="416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90909"/>
                </a:solidFill>
                <a:effectLst/>
                <a:uLnTx/>
                <a:uFillTx/>
                <a:latin typeface="Inter Bold"/>
                <a:ea typeface="Inter Bold"/>
                <a:cs typeface="Inter Bold"/>
                <a:sym typeface="Inter Bold"/>
              </a:rPr>
              <a:t>1.5 QPA Credits:</a:t>
            </a:r>
          </a:p>
        </p:txBody>
      </p:sp>
      <p:sp>
        <p:nvSpPr>
          <p:cNvPr id="6" name="TextBox 6"/>
          <p:cNvSpPr txBox="1"/>
          <p:nvPr/>
        </p:nvSpPr>
        <p:spPr>
          <a:xfrm>
            <a:off x="9766603" y="3504692"/>
            <a:ext cx="7492697" cy="4565015"/>
          </a:xfrm>
          <a:prstGeom prst="rect">
            <a:avLst/>
          </a:prstGeom>
        </p:spPr>
        <p:txBody>
          <a:bodyPr lIns="0" tIns="0" rIns="0" bIns="0" rtlCol="0" anchor="t">
            <a:spAutoFit/>
          </a:bodyPr>
          <a:lstStyle/>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Certificates will only release at the end of the program and receipt of Completed Evaluation Form.</a:t>
            </a:r>
          </a:p>
          <a:p>
            <a:pPr marL="0" marR="0" lvl="0" indent="0" algn="l"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0" normalizeH="0" baseline="0" noProof="0">
              <a:ln>
                <a:noFill/>
              </a:ln>
              <a:solidFill>
                <a:srgbClr val="000000"/>
              </a:solidFill>
              <a:effectLst/>
              <a:uLnTx/>
              <a:uFillTx/>
              <a:latin typeface="Inter"/>
              <a:ea typeface="Inter"/>
              <a:cs typeface="Inter"/>
              <a:sym typeface="Inter"/>
            </a:endParaRP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Must be </a:t>
            </a:r>
            <a:r>
              <a:rPr kumimoji="0" lang="en-US" sz="2799" b="1" i="0" u="none" strike="noStrike" kern="1200" cap="none" spc="0" normalizeH="0" baseline="0" noProof="0">
                <a:ln>
                  <a:noFill/>
                </a:ln>
                <a:solidFill>
                  <a:srgbClr val="000000"/>
                </a:solidFill>
                <a:effectLst/>
                <a:uLnTx/>
                <a:uFillTx/>
                <a:latin typeface="Inter Bold"/>
                <a:ea typeface="Inter Bold"/>
                <a:cs typeface="Inter Bold"/>
                <a:sym typeface="Inter Bold"/>
              </a:rPr>
              <a:t>present </a:t>
            </a: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for the entire program. </a:t>
            </a:r>
          </a:p>
          <a:p>
            <a:pPr marL="0" marR="0" lvl="0" indent="0" algn="l"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0" normalizeH="0" baseline="0" noProof="0">
              <a:ln>
                <a:noFill/>
              </a:ln>
              <a:solidFill>
                <a:srgbClr val="000000"/>
              </a:solidFill>
              <a:effectLst/>
              <a:uLnTx/>
              <a:uFillTx/>
              <a:latin typeface="Inter"/>
              <a:ea typeface="Inter"/>
              <a:cs typeface="Inter"/>
              <a:sym typeface="Inter"/>
            </a:endParaRP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1" i="0" u="none" strike="noStrike" kern="1200" cap="none" spc="0" normalizeH="0" baseline="0" noProof="0">
                <a:ln>
                  <a:noFill/>
                </a:ln>
                <a:solidFill>
                  <a:srgbClr val="000000"/>
                </a:solidFill>
                <a:effectLst/>
                <a:uLnTx/>
                <a:uFillTx/>
                <a:latin typeface="Inter Bold"/>
                <a:ea typeface="Inter Bold"/>
                <a:cs typeface="Inter Bold"/>
                <a:sym typeface="Inter Bold"/>
              </a:rPr>
              <a:t>REMINDER! </a:t>
            </a: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1" i="0" u="none" strike="noStrike" kern="1200" cap="none" spc="0" normalizeH="0" baseline="0" noProof="0">
                <a:ln>
                  <a:noFill/>
                </a:ln>
                <a:solidFill>
                  <a:srgbClr val="00BF63"/>
                </a:solidFill>
                <a:effectLst/>
                <a:uLnTx/>
                <a:uFillTx/>
                <a:latin typeface="Inter Bold"/>
                <a:ea typeface="Inter Bold"/>
                <a:cs typeface="Inter Bold"/>
                <a:sym typeface="Inter Bold"/>
              </a:rPr>
              <a:t>1</a:t>
            </a: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 = GOOD/AGREE</a:t>
            </a:r>
          </a:p>
          <a:p>
            <a:pPr marL="0" marR="0" lvl="0" indent="0" algn="l" defTabSz="914400" rtl="0" eaLnBrk="1" fontAlgn="auto" latinLnBrk="0" hangingPunct="1">
              <a:lnSpc>
                <a:spcPts val="3639"/>
              </a:lnSpc>
              <a:spcBef>
                <a:spcPts val="0"/>
              </a:spcBef>
              <a:spcAft>
                <a:spcPts val="0"/>
              </a:spcAft>
              <a:buClrTx/>
              <a:buSzTx/>
              <a:buFontTx/>
              <a:buNone/>
              <a:tabLst/>
              <a:defRPr/>
            </a:pPr>
            <a:r>
              <a:rPr kumimoji="0" lang="en-US" sz="2799" b="1" i="0" u="none" strike="noStrike" kern="1200" cap="none" spc="0" normalizeH="0" baseline="0" noProof="0">
                <a:ln>
                  <a:noFill/>
                </a:ln>
                <a:solidFill>
                  <a:srgbClr val="FF3131"/>
                </a:solidFill>
                <a:effectLst/>
                <a:uLnTx/>
                <a:uFillTx/>
                <a:latin typeface="Inter Bold"/>
                <a:ea typeface="Inter Bold"/>
                <a:cs typeface="Inter Bold"/>
                <a:sym typeface="Inter Bold"/>
              </a:rPr>
              <a:t>4</a:t>
            </a:r>
            <a:r>
              <a:rPr kumimoji="0" lang="en-US" sz="2799" b="0" i="0" u="none" strike="noStrike" kern="1200" cap="none" spc="0" normalizeH="0" baseline="0" noProof="0">
                <a:ln>
                  <a:noFill/>
                </a:ln>
                <a:solidFill>
                  <a:srgbClr val="000000"/>
                </a:solidFill>
                <a:effectLst/>
                <a:uLnTx/>
                <a:uFillTx/>
                <a:latin typeface="Inter"/>
                <a:ea typeface="Inter"/>
                <a:cs typeface="Inter"/>
                <a:sym typeface="Inter"/>
              </a:rPr>
              <a:t> = BAD/DISAGREE</a:t>
            </a:r>
          </a:p>
          <a:p>
            <a:pPr marL="0" marR="0" lvl="0" indent="0" algn="l" defTabSz="914400" rtl="0" eaLnBrk="1" fontAlgn="auto" latinLnBrk="0" hangingPunct="1">
              <a:lnSpc>
                <a:spcPts val="3639"/>
              </a:lnSpc>
              <a:spcBef>
                <a:spcPts val="0"/>
              </a:spcBef>
              <a:spcAft>
                <a:spcPts val="0"/>
              </a:spcAft>
              <a:buClrTx/>
              <a:buSzTx/>
              <a:buFontTx/>
              <a:buNone/>
              <a:tabLst/>
              <a:defRPr/>
            </a:pPr>
            <a:endParaRPr kumimoji="0" lang="en-US" sz="2799" b="0" i="0" u="none" strike="noStrike" kern="1200" cap="none" spc="0" normalizeH="0" baseline="0" noProof="0">
              <a:ln>
                <a:noFill/>
              </a:ln>
              <a:solidFill>
                <a:srgbClr val="000000"/>
              </a:solidFill>
              <a:effectLst/>
              <a:uLnTx/>
              <a:uFillTx/>
              <a:latin typeface="Inter"/>
              <a:ea typeface="Inter"/>
              <a:cs typeface="Inter"/>
              <a:sym typeface="Inter"/>
            </a:endParaRPr>
          </a:p>
        </p:txBody>
      </p:sp>
      <p:sp>
        <p:nvSpPr>
          <p:cNvPr id="7" name="TextBox 7"/>
          <p:cNvSpPr txBox="1"/>
          <p:nvPr/>
        </p:nvSpPr>
        <p:spPr>
          <a:xfrm>
            <a:off x="9766602" y="2306468"/>
            <a:ext cx="6387797" cy="432106"/>
          </a:xfrm>
          <a:prstGeom prst="rect">
            <a:avLst/>
          </a:prstGeom>
        </p:spPr>
        <p:txBody>
          <a:bodyPr wrap="square" lIns="0" tIns="0" rIns="0" bIns="0" rtlCol="0" anchor="t">
            <a:spAutoFit/>
          </a:bodyPr>
          <a:lstStyle/>
          <a:p>
            <a:pPr marL="604519" marR="0" lvl="1" indent="-302260" algn="l" defTabSz="914400" rtl="0" eaLnBrk="1" fontAlgn="auto" latinLnBrk="0" hangingPunct="1">
              <a:lnSpc>
                <a:spcPts val="3639"/>
              </a:lnSpc>
              <a:spcBef>
                <a:spcPts val="0"/>
              </a:spcBef>
              <a:spcAft>
                <a:spcPts val="0"/>
              </a:spcAft>
              <a:buClrTx/>
              <a:buSzTx/>
              <a:buFont typeface="Arial"/>
              <a:buChar char="•"/>
              <a:tabLst/>
              <a:defRPr/>
            </a:pPr>
            <a:r>
              <a:rPr kumimoji="0" lang="en-US" sz="2799" b="0" i="0" u="none" strike="noStrike" kern="1200" cap="none" spc="0" normalizeH="0" baseline="0" noProof="0" dirty="0">
                <a:ln>
                  <a:noFill/>
                </a:ln>
                <a:solidFill>
                  <a:srgbClr val="000000"/>
                </a:solidFill>
                <a:effectLst/>
                <a:uLnTx/>
                <a:uFillTx/>
                <a:latin typeface="Inter"/>
                <a:ea typeface="Inter"/>
                <a:cs typeface="Inter"/>
                <a:sym typeface="Inter"/>
              </a:rPr>
              <a:t>1.5 Office Admin / General Duties</a:t>
            </a:r>
          </a:p>
        </p:txBody>
      </p:sp>
      <p:sp>
        <p:nvSpPr>
          <p:cNvPr id="9" name="Freeform 13">
            <a:extLst>
              <a:ext uri="{FF2B5EF4-FFF2-40B4-BE49-F238E27FC236}">
                <a16:creationId xmlns:a16="http://schemas.microsoft.com/office/drawing/2014/main" id="{63722E24-EE72-4FD1-B50C-CE1E70717B43}"/>
              </a:ext>
            </a:extLst>
          </p:cNvPr>
          <p:cNvSpPr/>
          <p:nvPr/>
        </p:nvSpPr>
        <p:spPr>
          <a:xfrm>
            <a:off x="16028785" y="8904277"/>
            <a:ext cx="821026" cy="1228467"/>
          </a:xfrm>
          <a:custGeom>
            <a:avLst/>
            <a:gdLst/>
            <a:ahLst/>
            <a:cxnLst/>
            <a:rect l="l" t="t" r="r" b="b"/>
            <a:pathLst>
              <a:path w="1331482" h="1992242">
                <a:moveTo>
                  <a:pt x="0" y="0"/>
                </a:moveTo>
                <a:lnTo>
                  <a:pt x="1331482" y="0"/>
                </a:lnTo>
                <a:lnTo>
                  <a:pt x="1331482" y="1992242"/>
                </a:lnTo>
                <a:lnTo>
                  <a:pt x="0" y="199224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4">
            <a:extLst>
              <a:ext uri="{FF2B5EF4-FFF2-40B4-BE49-F238E27FC236}">
                <a16:creationId xmlns:a16="http://schemas.microsoft.com/office/drawing/2014/main" id="{6E94F260-F4FE-4F51-A81D-C4A0DDF1E17A}"/>
              </a:ext>
            </a:extLst>
          </p:cNvPr>
          <p:cNvSpPr/>
          <p:nvPr/>
        </p:nvSpPr>
        <p:spPr>
          <a:xfrm>
            <a:off x="16849811" y="8904277"/>
            <a:ext cx="818978" cy="1228467"/>
          </a:xfrm>
          <a:custGeom>
            <a:avLst/>
            <a:gdLst/>
            <a:ahLst/>
            <a:cxnLst/>
            <a:rect l="l" t="t" r="r" b="b"/>
            <a:pathLst>
              <a:path w="1328162" h="1992242">
                <a:moveTo>
                  <a:pt x="0" y="0"/>
                </a:moveTo>
                <a:lnTo>
                  <a:pt x="1328162" y="0"/>
                </a:lnTo>
                <a:lnTo>
                  <a:pt x="1328162" y="1992242"/>
                </a:lnTo>
                <a:lnTo>
                  <a:pt x="0" y="199224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8FDDB-5F69-9337-AC91-D4CB7E2483B1}"/>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A93E8445-F643-BBE5-8C03-570932203E5B}"/>
              </a:ext>
            </a:extLst>
          </p:cNvPr>
          <p:cNvGrpSpPr/>
          <p:nvPr/>
        </p:nvGrpSpPr>
        <p:grpSpPr>
          <a:xfrm rot="5400000">
            <a:off x="-1007168" y="859442"/>
            <a:ext cx="3523645" cy="1804764"/>
            <a:chOff x="0" y="476784"/>
            <a:chExt cx="4698194" cy="2406352"/>
          </a:xfrm>
        </p:grpSpPr>
        <p:sp>
          <p:nvSpPr>
            <p:cNvPr id="7" name="Freeform 7">
              <a:extLst>
                <a:ext uri="{FF2B5EF4-FFF2-40B4-BE49-F238E27FC236}">
                  <a16:creationId xmlns:a16="http://schemas.microsoft.com/office/drawing/2014/main" id="{D7472531-62E3-8920-577C-A2AD3110822B}"/>
                </a:ext>
              </a:extLst>
            </p:cNvPr>
            <p:cNvSpPr/>
            <p:nvPr/>
          </p:nvSpPr>
          <p:spPr>
            <a:xfrm rot="18766829">
              <a:off x="549530"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10" name="Freeform 10">
              <a:extLst>
                <a:ext uri="{FF2B5EF4-FFF2-40B4-BE49-F238E27FC236}">
                  <a16:creationId xmlns:a16="http://schemas.microsoft.com/office/drawing/2014/main" id="{E7D4F9E6-CC7F-0888-B9D0-E3C1B2E344D4}"/>
                </a:ext>
              </a:extLst>
            </p:cNvPr>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grpSp>
        <p:nvGrpSpPr>
          <p:cNvPr id="12" name="Group 12">
            <a:extLst>
              <a:ext uri="{FF2B5EF4-FFF2-40B4-BE49-F238E27FC236}">
                <a16:creationId xmlns:a16="http://schemas.microsoft.com/office/drawing/2014/main" id="{23027993-CBA2-B419-C735-8C691C41C1A9}"/>
              </a:ext>
            </a:extLst>
          </p:cNvPr>
          <p:cNvGrpSpPr/>
          <p:nvPr/>
        </p:nvGrpSpPr>
        <p:grpSpPr>
          <a:xfrm rot="-10800000">
            <a:off x="14467258" y="7616825"/>
            <a:ext cx="4483065" cy="4205158"/>
            <a:chOff x="571824" y="1513889"/>
            <a:chExt cx="5977420" cy="5606877"/>
          </a:xfrm>
        </p:grpSpPr>
        <p:sp>
          <p:nvSpPr>
            <p:cNvPr id="14" name="Freeform 14">
              <a:extLst>
                <a:ext uri="{FF2B5EF4-FFF2-40B4-BE49-F238E27FC236}">
                  <a16:creationId xmlns:a16="http://schemas.microsoft.com/office/drawing/2014/main" id="{E33AC43A-3153-835E-56C0-9C33CFE690AC}"/>
                </a:ext>
              </a:extLst>
            </p:cNvPr>
            <p:cNvSpPr/>
            <p:nvPr/>
          </p:nvSpPr>
          <p:spPr>
            <a:xfrm rot="8100000">
              <a:off x="571824" y="1513889"/>
              <a:ext cx="5977420" cy="4093290"/>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7" name="Freeform 17">
              <a:extLst>
                <a:ext uri="{FF2B5EF4-FFF2-40B4-BE49-F238E27FC236}">
                  <a16:creationId xmlns:a16="http://schemas.microsoft.com/office/drawing/2014/main" id="{4A7136E5-557D-2675-6627-29336DBCC705}"/>
                </a:ext>
              </a:extLst>
            </p:cNvPr>
            <p:cNvSpPr/>
            <p:nvPr/>
          </p:nvSpPr>
          <p:spPr>
            <a:xfrm rot="5400000">
              <a:off x="182435" y="3986983"/>
              <a:ext cx="4144703" cy="2122863"/>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pic>
        <p:nvPicPr>
          <p:cNvPr id="3" name="Picture 2">
            <a:extLst>
              <a:ext uri="{FF2B5EF4-FFF2-40B4-BE49-F238E27FC236}">
                <a16:creationId xmlns:a16="http://schemas.microsoft.com/office/drawing/2014/main" id="{833CF424-801C-717F-96F1-38C61F35B4FF}"/>
              </a:ext>
            </a:extLst>
          </p:cNvPr>
          <p:cNvPicPr>
            <a:picLocks noChangeAspect="1"/>
          </p:cNvPicPr>
          <p:nvPr/>
        </p:nvPicPr>
        <p:blipFill>
          <a:blip r:embed="rId2"/>
          <a:stretch>
            <a:fillRect/>
          </a:stretch>
        </p:blipFill>
        <p:spPr>
          <a:xfrm>
            <a:off x="6114234" y="155679"/>
            <a:ext cx="5849166" cy="2038635"/>
          </a:xfrm>
          <a:prstGeom prst="rect">
            <a:avLst/>
          </a:prstGeom>
        </p:spPr>
      </p:pic>
      <p:pic>
        <p:nvPicPr>
          <p:cNvPr id="6" name="Picture 5">
            <a:extLst>
              <a:ext uri="{FF2B5EF4-FFF2-40B4-BE49-F238E27FC236}">
                <a16:creationId xmlns:a16="http://schemas.microsoft.com/office/drawing/2014/main" id="{05C93118-D50B-C3F2-A6C0-D618481DC6D1}"/>
              </a:ext>
            </a:extLst>
          </p:cNvPr>
          <p:cNvPicPr>
            <a:picLocks noChangeAspect="1"/>
          </p:cNvPicPr>
          <p:nvPr/>
        </p:nvPicPr>
        <p:blipFill>
          <a:blip r:embed="rId3"/>
          <a:stretch>
            <a:fillRect/>
          </a:stretch>
        </p:blipFill>
        <p:spPr>
          <a:xfrm>
            <a:off x="304800" y="7962900"/>
            <a:ext cx="2172003" cy="1047896"/>
          </a:xfrm>
          <a:prstGeom prst="rect">
            <a:avLst/>
          </a:prstGeom>
        </p:spPr>
      </p:pic>
      <p:sp>
        <p:nvSpPr>
          <p:cNvPr id="13" name="Freeform 27">
            <a:extLst>
              <a:ext uri="{FF2B5EF4-FFF2-40B4-BE49-F238E27FC236}">
                <a16:creationId xmlns:a16="http://schemas.microsoft.com/office/drawing/2014/main" id="{B669E695-BAB0-12D0-340C-4C52A5F29898}"/>
              </a:ext>
            </a:extLst>
          </p:cNvPr>
          <p:cNvSpPr/>
          <p:nvPr/>
        </p:nvSpPr>
        <p:spPr>
          <a:xfrm>
            <a:off x="272845" y="9010796"/>
            <a:ext cx="1949736" cy="1124260"/>
          </a:xfrm>
          <a:custGeom>
            <a:avLst/>
            <a:gdLst/>
            <a:ahLst/>
            <a:cxnLst/>
            <a:rect l="l" t="t" r="r" b="b"/>
            <a:pathLst>
              <a:path w="1949736" h="1124260">
                <a:moveTo>
                  <a:pt x="0" y="0"/>
                </a:moveTo>
                <a:lnTo>
                  <a:pt x="1949736" y="0"/>
                </a:lnTo>
                <a:lnTo>
                  <a:pt x="1949736" y="1124260"/>
                </a:lnTo>
                <a:lnTo>
                  <a:pt x="0" y="1124260"/>
                </a:lnTo>
                <a:lnTo>
                  <a:pt x="0" y="0"/>
                </a:lnTo>
                <a:close/>
              </a:path>
            </a:pathLst>
          </a:custGeom>
          <a:blipFill>
            <a:blip r:embed="rId4"/>
            <a:stretch>
              <a:fillRect/>
            </a:stretch>
          </a:blipFill>
        </p:spPr>
        <p:txBody>
          <a:bodyPr/>
          <a:lstStyle/>
          <a:p>
            <a:endParaRPr lang="en-US"/>
          </a:p>
        </p:txBody>
      </p:sp>
      <p:sp>
        <p:nvSpPr>
          <p:cNvPr id="15" name="Freeform 28">
            <a:extLst>
              <a:ext uri="{FF2B5EF4-FFF2-40B4-BE49-F238E27FC236}">
                <a16:creationId xmlns:a16="http://schemas.microsoft.com/office/drawing/2014/main" id="{BA478FDE-8A07-EDF9-A7CD-FFB2368EB99B}"/>
              </a:ext>
            </a:extLst>
          </p:cNvPr>
          <p:cNvSpPr/>
          <p:nvPr/>
        </p:nvSpPr>
        <p:spPr>
          <a:xfrm>
            <a:off x="2254536" y="8925902"/>
            <a:ext cx="897675" cy="1267011"/>
          </a:xfrm>
          <a:custGeom>
            <a:avLst/>
            <a:gdLst/>
            <a:ahLst/>
            <a:cxnLst/>
            <a:rect l="l" t="t" r="r" b="b"/>
            <a:pathLst>
              <a:path w="897675" h="1267011">
                <a:moveTo>
                  <a:pt x="0" y="0"/>
                </a:moveTo>
                <a:lnTo>
                  <a:pt x="897676" y="0"/>
                </a:lnTo>
                <a:lnTo>
                  <a:pt x="897676" y="1267011"/>
                </a:lnTo>
                <a:lnTo>
                  <a:pt x="0" y="1267011"/>
                </a:lnTo>
                <a:lnTo>
                  <a:pt x="0" y="0"/>
                </a:lnTo>
                <a:close/>
              </a:path>
            </a:pathLst>
          </a:custGeom>
          <a:blipFill>
            <a:blip r:embed="rId5"/>
            <a:stretch>
              <a:fillRect/>
            </a:stretch>
          </a:blipFill>
        </p:spPr>
        <p:txBody>
          <a:bodyPr/>
          <a:lstStyle/>
          <a:p>
            <a:endParaRPr lang="en-US"/>
          </a:p>
        </p:txBody>
      </p:sp>
      <p:pic>
        <p:nvPicPr>
          <p:cNvPr id="18" name="Picture 17">
            <a:extLst>
              <a:ext uri="{FF2B5EF4-FFF2-40B4-BE49-F238E27FC236}">
                <a16:creationId xmlns:a16="http://schemas.microsoft.com/office/drawing/2014/main" id="{3996DF42-BF67-AF96-CDF4-31834B70C2D0}"/>
              </a:ext>
            </a:extLst>
          </p:cNvPr>
          <p:cNvPicPr>
            <a:picLocks noChangeAspect="1"/>
          </p:cNvPicPr>
          <p:nvPr/>
        </p:nvPicPr>
        <p:blipFill>
          <a:blip r:embed="rId6"/>
          <a:stretch>
            <a:fillRect/>
          </a:stretch>
        </p:blipFill>
        <p:spPr>
          <a:xfrm>
            <a:off x="2802441" y="2441238"/>
            <a:ext cx="13154193" cy="5674062"/>
          </a:xfrm>
          <a:prstGeom prst="rect">
            <a:avLst/>
          </a:prstGeom>
        </p:spPr>
      </p:pic>
      <p:sp>
        <p:nvSpPr>
          <p:cNvPr id="21" name="TextBox 20">
            <a:extLst>
              <a:ext uri="{FF2B5EF4-FFF2-40B4-BE49-F238E27FC236}">
                <a16:creationId xmlns:a16="http://schemas.microsoft.com/office/drawing/2014/main" id="{7BE212BB-BE8C-2996-5A2A-3891A2E43D69}"/>
              </a:ext>
            </a:extLst>
          </p:cNvPr>
          <p:cNvSpPr txBox="1"/>
          <p:nvPr/>
        </p:nvSpPr>
        <p:spPr>
          <a:xfrm>
            <a:off x="3733800" y="8263147"/>
            <a:ext cx="11353800" cy="1354217"/>
          </a:xfrm>
          <a:prstGeom prst="rect">
            <a:avLst/>
          </a:prstGeom>
          <a:noFill/>
        </p:spPr>
        <p:txBody>
          <a:bodyPr wrap="square">
            <a:spAutoFit/>
          </a:bodyPr>
          <a:lstStyle/>
          <a:p>
            <a:pPr marL="0" marR="0" algn="ctr">
              <a:buNone/>
            </a:pPr>
            <a:r>
              <a:rPr lang="en-US" sz="2800" b="1" u="sng" dirty="0">
                <a:solidFill>
                  <a:schemeClr val="tx1"/>
                </a:solidFill>
                <a:effectLst/>
                <a:latin typeface="+mn-lt"/>
                <a:ea typeface="Yu Gothic" panose="020B0400000000000000" pitchFamily="34" charset="-128"/>
                <a:cs typeface="Aptos" panose="020B0004020202020204" pitchFamily="34" charset="0"/>
                <a:hlinkClick r:id="rId7"/>
              </a:rPr>
              <a:t>https://njpsa.org/legal-one-on-the-run-loor-njsig/</a:t>
            </a:r>
            <a:br>
              <a:rPr lang="en-US" sz="1800" b="1" u="sng" dirty="0">
                <a:solidFill>
                  <a:schemeClr val="tx1"/>
                </a:solidFill>
                <a:effectLst/>
                <a:latin typeface="+mn-lt"/>
                <a:ea typeface="Yu Gothic" panose="020B0400000000000000" pitchFamily="34" charset="-128"/>
                <a:cs typeface="Aptos" panose="020B0004020202020204" pitchFamily="34" charset="0"/>
                <a:hlinkClick r:id="rId7"/>
              </a:rPr>
            </a:br>
            <a:endParaRPr lang="en-US" sz="1800" b="1" u="sng" dirty="0">
              <a:solidFill>
                <a:schemeClr val="tx1"/>
              </a:solidFill>
              <a:effectLst/>
              <a:latin typeface="+mn-lt"/>
              <a:ea typeface="Yu Gothic" panose="020B0400000000000000" pitchFamily="34" charset="-128"/>
              <a:cs typeface="Aptos" panose="020B0004020202020204" pitchFamily="34" charset="0"/>
            </a:endParaRPr>
          </a:p>
          <a:p>
            <a:r>
              <a:rPr lang="en-US" dirty="0">
                <a:ea typeface="Yu Gothic" panose="020B0400000000000000" pitchFamily="34" charset="-128"/>
                <a:cs typeface="Aptos" panose="020B0004020202020204" pitchFamily="34" charset="0"/>
              </a:rPr>
              <a:t>Use the link above to register for live training, access each presentation and session recording, access Key Takeaways, Suggested Discussion Questions, Considerations, Assessments, and Study Plans for each topic.</a:t>
            </a:r>
            <a:endParaRPr lang="en-US" sz="1200" dirty="0">
              <a:effectLst/>
              <a:latin typeface="Aptos" panose="020B0004020202020204" pitchFamily="34" charset="0"/>
              <a:ea typeface="Yu Gothic" panose="020B0400000000000000" pitchFamily="34" charset="-128"/>
              <a:cs typeface="Aptos" panose="020B0004020202020204" pitchFamily="34" charset="0"/>
            </a:endParaRPr>
          </a:p>
        </p:txBody>
      </p:sp>
      <p:sp>
        <p:nvSpPr>
          <p:cNvPr id="2" name="TextBox 1">
            <a:extLst>
              <a:ext uri="{FF2B5EF4-FFF2-40B4-BE49-F238E27FC236}">
                <a16:creationId xmlns:a16="http://schemas.microsoft.com/office/drawing/2014/main" id="{A6D48ED3-7F36-2B60-AF32-333C52BFAEAD}"/>
              </a:ext>
            </a:extLst>
          </p:cNvPr>
          <p:cNvSpPr txBox="1"/>
          <p:nvPr/>
        </p:nvSpPr>
        <p:spPr>
          <a:xfrm>
            <a:off x="12857054" y="495300"/>
            <a:ext cx="4821346" cy="523220"/>
          </a:xfrm>
          <a:prstGeom prst="rect">
            <a:avLst/>
          </a:prstGeom>
          <a:noFill/>
        </p:spPr>
        <p:txBody>
          <a:bodyPr wrap="square" rtlCol="0">
            <a:spAutoFit/>
          </a:bodyPr>
          <a:lstStyle/>
          <a:p>
            <a:r>
              <a:rPr lang="en-US" sz="2800" b="1" dirty="0">
                <a:solidFill>
                  <a:srgbClr val="FF0000"/>
                </a:solidFill>
              </a:rPr>
              <a:t>*NEW VALUE-ADDED SERVICE*</a:t>
            </a:r>
            <a:endParaRPr lang="en-US" sz="3600" b="1" dirty="0">
              <a:solidFill>
                <a:srgbClr val="FF0000"/>
              </a:solidFill>
            </a:endParaRPr>
          </a:p>
        </p:txBody>
      </p:sp>
    </p:spTree>
    <p:extLst>
      <p:ext uri="{BB962C8B-B14F-4D97-AF65-F5344CB8AC3E}">
        <p14:creationId xmlns:p14="http://schemas.microsoft.com/office/powerpoint/2010/main" val="82816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rot="5400000">
            <a:off x="4000500" y="-4000500"/>
            <a:ext cx="10287000" cy="18288000"/>
          </a:xfrm>
          <a:custGeom>
            <a:avLst/>
            <a:gdLst/>
            <a:ahLst/>
            <a:cxnLst/>
            <a:rect l="l" t="t" r="r" b="b"/>
            <a:pathLst>
              <a:path w="2200706" h="1956183">
                <a:moveTo>
                  <a:pt x="0" y="0"/>
                </a:moveTo>
                <a:lnTo>
                  <a:pt x="2200706" y="0"/>
                </a:lnTo>
                <a:lnTo>
                  <a:pt x="2200706" y="1956183"/>
                </a:lnTo>
                <a:lnTo>
                  <a:pt x="0" y="1956183"/>
                </a:lnTo>
                <a:close/>
              </a:path>
            </a:pathLst>
          </a:custGeom>
          <a:solidFill>
            <a:srgbClr val="0D2F6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8E703952-10EC-FD35-6F68-4934CAC35010}"/>
              </a:ext>
            </a:extLst>
          </p:cNvPr>
          <p:cNvGrpSpPr/>
          <p:nvPr/>
        </p:nvGrpSpPr>
        <p:grpSpPr>
          <a:xfrm>
            <a:off x="6219815" y="1485900"/>
            <a:ext cx="9011827" cy="8458200"/>
            <a:chOff x="-1488924" y="4611804"/>
            <a:chExt cx="9011827" cy="8458200"/>
          </a:xfrm>
        </p:grpSpPr>
        <p:sp>
          <p:nvSpPr>
            <p:cNvPr id="13" name="Freeform 13"/>
            <p:cNvSpPr/>
            <p:nvPr/>
          </p:nvSpPr>
          <p:spPr>
            <a:xfrm>
              <a:off x="3738043" y="5441769"/>
              <a:ext cx="1667914" cy="1388917"/>
            </a:xfrm>
            <a:custGeom>
              <a:avLst/>
              <a:gdLst/>
              <a:ahLst/>
              <a:cxnLst/>
              <a:rect l="l" t="t" r="r" b="b"/>
              <a:pathLst>
                <a:path w="1667914" h="1388917">
                  <a:moveTo>
                    <a:pt x="0" y="0"/>
                  </a:moveTo>
                  <a:lnTo>
                    <a:pt x="1667914" y="0"/>
                  </a:lnTo>
                  <a:lnTo>
                    <a:pt x="1667914" y="1388917"/>
                  </a:lnTo>
                  <a:lnTo>
                    <a:pt x="0" y="13889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1771291" y="4611804"/>
              <a:ext cx="5751612" cy="3308598"/>
            </a:xfrm>
            <a:prstGeom prst="rect">
              <a:avLst/>
            </a:prstGeom>
          </p:spPr>
          <p:txBody>
            <a:bodyPr wrap="square" lIns="0" tIns="0" rIns="0" bIns="0" rtlCol="0" anchor="t">
              <a:spAutoFit/>
            </a:bodyPr>
            <a:lstStyle/>
            <a:p>
              <a:pPr marL="0" marR="0" lvl="0" indent="0" algn="ctr" defTabSz="914400" rtl="0" eaLnBrk="1" fontAlgn="auto" latinLnBrk="0" hangingPunct="1">
                <a:lnSpc>
                  <a:spcPts val="4305"/>
                </a:lnSpc>
                <a:spcBef>
                  <a:spcPts val="0"/>
                </a:spcBef>
                <a:spcAft>
                  <a:spcPts val="0"/>
                </a:spcAft>
                <a:buClrTx/>
                <a:buSzTx/>
                <a:buFontTx/>
                <a:buNone/>
                <a:tabLst/>
                <a:defRPr/>
              </a:pPr>
              <a:r>
                <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2026 NJSBA Workshop</a:t>
              </a: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endParaRPr kumimoji="0" lang="en-US" sz="30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4305"/>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October 19-22, 2026</a:t>
              </a:r>
            </a:p>
          </p:txBody>
        </p:sp>
        <p:sp>
          <p:nvSpPr>
            <p:cNvPr id="15" name="TextBox 15"/>
            <p:cNvSpPr txBox="1"/>
            <p:nvPr/>
          </p:nvSpPr>
          <p:spPr>
            <a:xfrm>
              <a:off x="-1488924" y="9087182"/>
              <a:ext cx="5663878" cy="3982822"/>
            </a:xfrm>
            <a:prstGeom prst="rect">
              <a:avLst/>
            </a:prstGeom>
          </p:spPr>
          <p:txBody>
            <a:bodyPr lIns="0" tIns="0" rIns="0" bIns="0" rtlCol="0" anchor="t">
              <a:spAutoFit/>
            </a:bodyPr>
            <a:lstStyle/>
            <a:p>
              <a:pPr marL="0" marR="0" lvl="0" indent="0" algn="ctr" defTabSz="914400" rtl="0" eaLnBrk="1" fontAlgn="auto" latinLnBrk="0" hangingPunct="1">
                <a:lnSpc>
                  <a:spcPts val="3885"/>
                </a:lnSpc>
                <a:spcBef>
                  <a:spcPts val="0"/>
                </a:spcBef>
                <a:spcAft>
                  <a:spcPts val="0"/>
                </a:spcAft>
                <a:buClrTx/>
                <a:buSzTx/>
                <a:buFontTx/>
                <a:buNone/>
                <a:tabLst/>
                <a:defRPr/>
              </a:pPr>
              <a:r>
                <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Visit us at:</a:t>
              </a: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r>
                <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Booth #740</a:t>
              </a:r>
            </a:p>
          </p:txBody>
        </p:sp>
      </p:grpSp>
      <p:pic>
        <p:nvPicPr>
          <p:cNvPr id="5" name="Picture 4">
            <a:extLst>
              <a:ext uri="{FF2B5EF4-FFF2-40B4-BE49-F238E27FC236}">
                <a16:creationId xmlns:a16="http://schemas.microsoft.com/office/drawing/2014/main" id="{E986E47A-5166-AC94-15AA-5816A9E01EE6}"/>
              </a:ext>
            </a:extLst>
          </p:cNvPr>
          <p:cNvPicPr>
            <a:picLocks noChangeAspect="1"/>
          </p:cNvPicPr>
          <p:nvPr/>
        </p:nvPicPr>
        <p:blipFill>
          <a:blip r:embed="rId3"/>
          <a:stretch>
            <a:fillRect/>
          </a:stretch>
        </p:blipFill>
        <p:spPr>
          <a:xfrm>
            <a:off x="842417" y="342900"/>
            <a:ext cx="6775598" cy="6165968"/>
          </a:xfrm>
          <a:prstGeom prst="rect">
            <a:avLst/>
          </a:prstGeom>
        </p:spPr>
      </p:pic>
      <p:sp>
        <p:nvSpPr>
          <p:cNvPr id="8" name="Freeform 3">
            <a:extLst>
              <a:ext uri="{FF2B5EF4-FFF2-40B4-BE49-F238E27FC236}">
                <a16:creationId xmlns:a16="http://schemas.microsoft.com/office/drawing/2014/main" id="{60AD394A-4C5B-4535-2A94-0B9927BE169C}"/>
              </a:ext>
            </a:extLst>
          </p:cNvPr>
          <p:cNvSpPr/>
          <p:nvPr/>
        </p:nvSpPr>
        <p:spPr>
          <a:xfrm rot="4825405">
            <a:off x="11786561" y="7570374"/>
            <a:ext cx="8272267" cy="7159271"/>
          </a:xfrm>
          <a:custGeom>
            <a:avLst/>
            <a:gdLst/>
            <a:ahLst/>
            <a:cxnLst/>
            <a:rect l="l" t="t" r="r" b="b"/>
            <a:pathLst>
              <a:path w="8272267" h="7159271">
                <a:moveTo>
                  <a:pt x="0" y="0"/>
                </a:moveTo>
                <a:lnTo>
                  <a:pt x="8272267" y="0"/>
                </a:lnTo>
                <a:lnTo>
                  <a:pt x="8272267" y="7159271"/>
                </a:lnTo>
                <a:lnTo>
                  <a:pt x="0" y="71592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AD718149-A547-8662-DC6A-92C71C409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0907" y="7017643"/>
            <a:ext cx="2057400" cy="2057400"/>
          </a:xfrm>
          <a:prstGeom prst="rect">
            <a:avLst/>
          </a:prstGeom>
        </p:spPr>
      </p:pic>
      <p:sp>
        <p:nvSpPr>
          <p:cNvPr id="18" name="TextBox 15">
            <a:extLst>
              <a:ext uri="{FF2B5EF4-FFF2-40B4-BE49-F238E27FC236}">
                <a16:creationId xmlns:a16="http://schemas.microsoft.com/office/drawing/2014/main" id="{A0A8BF6C-2A6C-5AE5-4975-26ACB94F167B}"/>
              </a:ext>
            </a:extLst>
          </p:cNvPr>
          <p:cNvSpPr txBox="1"/>
          <p:nvPr/>
        </p:nvSpPr>
        <p:spPr>
          <a:xfrm>
            <a:off x="327668" y="8461963"/>
            <a:ext cx="5663878" cy="1482137"/>
          </a:xfrm>
          <a:prstGeom prst="rect">
            <a:avLst/>
          </a:prstGeom>
        </p:spPr>
        <p:txBody>
          <a:bodyPr lIns="0" tIns="0" rIns="0" bIns="0" rtlCol="0" anchor="t">
            <a:spAutoFit/>
          </a:bodyPr>
          <a:lstStyle/>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endPar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endParaRPr>
          </a:p>
          <a:p>
            <a:pPr marL="0" marR="0" lvl="0" indent="0" algn="ctr" defTabSz="914400" rtl="0" eaLnBrk="1" fontAlgn="auto" latinLnBrk="0" hangingPunct="1">
              <a:lnSpc>
                <a:spcPts val="3885"/>
              </a:lnSpc>
              <a:spcBef>
                <a:spcPts val="0"/>
              </a:spcBef>
              <a:spcAft>
                <a:spcPts val="0"/>
              </a:spcAft>
              <a:buClrTx/>
              <a:buSzTx/>
              <a:buFontTx/>
              <a:buNone/>
              <a:tabLst/>
              <a:defRPr/>
            </a:pPr>
            <a:r>
              <a:rPr kumimoji="0" lang="en-US" sz="2775" b="0" i="0" u="none" strike="noStrike" kern="1200" cap="none" spc="0" normalizeH="0" baseline="0" noProof="0" dirty="0">
                <a:ln>
                  <a:noFill/>
                </a:ln>
                <a:solidFill>
                  <a:srgbClr val="FFFFFF"/>
                </a:solidFill>
                <a:effectLst/>
                <a:uLnTx/>
                <a:uFillTx/>
                <a:latin typeface="League Spartan"/>
                <a:ea typeface="League Spartan"/>
                <a:cs typeface="League Spartan"/>
                <a:sym typeface="League Spartan"/>
              </a:rPr>
              <a:t>Booth #465</a:t>
            </a:r>
          </a:p>
        </p:txBody>
      </p:sp>
      <p:sp>
        <p:nvSpPr>
          <p:cNvPr id="20" name="Freeform 6">
            <a:extLst>
              <a:ext uri="{FF2B5EF4-FFF2-40B4-BE49-F238E27FC236}">
                <a16:creationId xmlns:a16="http://schemas.microsoft.com/office/drawing/2014/main" id="{5C31CD3C-626E-ECB8-35FE-4C1430415C90}"/>
              </a:ext>
            </a:extLst>
          </p:cNvPr>
          <p:cNvSpPr/>
          <p:nvPr/>
        </p:nvSpPr>
        <p:spPr>
          <a:xfrm>
            <a:off x="6040863" y="7200900"/>
            <a:ext cx="4922373" cy="1904986"/>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779FA-E0B7-A872-4EF4-DDA5004840D4}"/>
            </a:ext>
          </a:extLst>
        </p:cNvPr>
        <p:cNvGrpSpPr/>
        <p:nvPr/>
      </p:nvGrpSpPr>
      <p:grpSpPr>
        <a:xfrm>
          <a:off x="0" y="0"/>
          <a:ext cx="0" cy="0"/>
          <a:chOff x="0" y="0"/>
          <a:chExt cx="0" cy="0"/>
        </a:xfrm>
      </p:grpSpPr>
      <p:pic>
        <p:nvPicPr>
          <p:cNvPr id="9" name="Picture 8" descr="New Jersey Association of Educational Leaders | LinkedIn">
            <a:extLst>
              <a:ext uri="{FF2B5EF4-FFF2-40B4-BE49-F238E27FC236}">
                <a16:creationId xmlns:a16="http://schemas.microsoft.com/office/drawing/2014/main" id="{A51EE2EE-41CA-034E-80B5-E114CBA02170}"/>
              </a:ext>
            </a:extLst>
          </p:cNvPr>
          <p:cNvPicPr>
            <a:picLocks noChangeAspect="1"/>
          </p:cNvPicPr>
          <p:nvPr/>
        </p:nvPicPr>
        <p:blipFill>
          <a:blip r:embed="rId2"/>
          <a:stretch>
            <a:fillRect/>
          </a:stretch>
        </p:blipFill>
        <p:spPr>
          <a:xfrm>
            <a:off x="3886200" y="8724900"/>
            <a:ext cx="1905000" cy="1905000"/>
          </a:xfrm>
          <a:prstGeom prst="rect">
            <a:avLst/>
          </a:prstGeom>
        </p:spPr>
      </p:pic>
      <p:pic>
        <p:nvPicPr>
          <p:cNvPr id="8" name="Picture 7" descr="H2M ARCHITECTS + ENGINEERS NAMED 2024 NEW YORK DESIGN FIRM OF THE YEAR">
            <a:extLst>
              <a:ext uri="{FF2B5EF4-FFF2-40B4-BE49-F238E27FC236}">
                <a16:creationId xmlns:a16="http://schemas.microsoft.com/office/drawing/2014/main" id="{899F546A-AC42-B941-F897-56C40EE48C3D}"/>
              </a:ext>
            </a:extLst>
          </p:cNvPr>
          <p:cNvPicPr>
            <a:picLocks noChangeAspect="1"/>
          </p:cNvPicPr>
          <p:nvPr/>
        </p:nvPicPr>
        <p:blipFill>
          <a:blip r:embed="rId3"/>
          <a:stretch>
            <a:fillRect/>
          </a:stretch>
        </p:blipFill>
        <p:spPr>
          <a:xfrm>
            <a:off x="1143000" y="8682818"/>
            <a:ext cx="2986482" cy="1566082"/>
          </a:xfrm>
          <a:prstGeom prst="rect">
            <a:avLst/>
          </a:prstGeom>
        </p:spPr>
      </p:pic>
      <p:sp>
        <p:nvSpPr>
          <p:cNvPr id="18" name="Freeform 18">
            <a:extLst>
              <a:ext uri="{FF2B5EF4-FFF2-40B4-BE49-F238E27FC236}">
                <a16:creationId xmlns:a16="http://schemas.microsoft.com/office/drawing/2014/main" id="{596DD486-0E46-1FEC-407E-4EF5747557F6}"/>
              </a:ext>
            </a:extLst>
          </p:cNvPr>
          <p:cNvSpPr/>
          <p:nvPr/>
        </p:nvSpPr>
        <p:spPr>
          <a:xfrm rot="5400000">
            <a:off x="-920116" y="7936664"/>
            <a:ext cx="3108528" cy="1592146"/>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nvGrpSpPr>
          <p:cNvPr id="20" name="Group 20">
            <a:extLst>
              <a:ext uri="{FF2B5EF4-FFF2-40B4-BE49-F238E27FC236}">
                <a16:creationId xmlns:a16="http://schemas.microsoft.com/office/drawing/2014/main" id="{75EFFF67-10AE-A3D5-1510-2FB27BBC5F47}"/>
              </a:ext>
            </a:extLst>
          </p:cNvPr>
          <p:cNvGrpSpPr/>
          <p:nvPr/>
        </p:nvGrpSpPr>
        <p:grpSpPr>
          <a:xfrm rot="-5400000">
            <a:off x="15809622" y="7813295"/>
            <a:ext cx="3523645" cy="1804764"/>
            <a:chOff x="0" y="476784"/>
            <a:chExt cx="4698194" cy="2406352"/>
          </a:xfrm>
        </p:grpSpPr>
        <p:sp>
          <p:nvSpPr>
            <p:cNvPr id="22" name="Freeform 22">
              <a:extLst>
                <a:ext uri="{FF2B5EF4-FFF2-40B4-BE49-F238E27FC236}">
                  <a16:creationId xmlns:a16="http://schemas.microsoft.com/office/drawing/2014/main" id="{31B66F13-C4C4-24C0-F419-6AA5A98AD7F6}"/>
                </a:ext>
              </a:extLst>
            </p:cNvPr>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25" name="Freeform 25">
              <a:extLst>
                <a:ext uri="{FF2B5EF4-FFF2-40B4-BE49-F238E27FC236}">
                  <a16:creationId xmlns:a16="http://schemas.microsoft.com/office/drawing/2014/main" id="{C27A0AE9-DD54-BF1B-79DD-3291728120E9}"/>
                </a:ext>
              </a:extLst>
            </p:cNvPr>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dirty="0"/>
            </a:p>
          </p:txBody>
        </p:sp>
      </p:grpSp>
      <p:pic>
        <p:nvPicPr>
          <p:cNvPr id="6" name="Picture 5" descr="Hours &amp; Directions | Atlantic City, NJ | LandShark Bar &amp; Grill">
            <a:extLst>
              <a:ext uri="{FF2B5EF4-FFF2-40B4-BE49-F238E27FC236}">
                <a16:creationId xmlns:a16="http://schemas.microsoft.com/office/drawing/2014/main" id="{0D64259B-1580-F05E-B4D8-FA1474665046}"/>
              </a:ext>
            </a:extLst>
          </p:cNvPr>
          <p:cNvPicPr>
            <a:picLocks noChangeAspect="1"/>
          </p:cNvPicPr>
          <p:nvPr/>
        </p:nvPicPr>
        <p:blipFill>
          <a:blip r:embed="rId4"/>
          <a:stretch>
            <a:fillRect/>
          </a:stretch>
        </p:blipFill>
        <p:spPr>
          <a:xfrm>
            <a:off x="0" y="-190500"/>
            <a:ext cx="18288000" cy="4953000"/>
          </a:xfrm>
          <a:prstGeom prst="rect">
            <a:avLst/>
          </a:prstGeom>
        </p:spPr>
      </p:pic>
      <p:pic>
        <p:nvPicPr>
          <p:cNvPr id="14" name="Picture 13">
            <a:extLst>
              <a:ext uri="{FF2B5EF4-FFF2-40B4-BE49-F238E27FC236}">
                <a16:creationId xmlns:a16="http://schemas.microsoft.com/office/drawing/2014/main" id="{59827E41-C5B4-AB13-FE27-D55706CA11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76247" y="8877300"/>
            <a:ext cx="1201953" cy="1201953"/>
          </a:xfrm>
          <a:prstGeom prst="rect">
            <a:avLst/>
          </a:prstGeom>
        </p:spPr>
      </p:pic>
      <p:pic>
        <p:nvPicPr>
          <p:cNvPr id="16" name="Picture 15" descr="Rapid Recovery Services | LinkedIn">
            <a:extLst>
              <a:ext uri="{FF2B5EF4-FFF2-40B4-BE49-F238E27FC236}">
                <a16:creationId xmlns:a16="http://schemas.microsoft.com/office/drawing/2014/main" id="{F67BE5DF-9F9C-CB9D-9382-EF64FBE11C39}"/>
              </a:ext>
            </a:extLst>
          </p:cNvPr>
          <p:cNvPicPr>
            <a:picLocks noChangeAspect="1"/>
          </p:cNvPicPr>
          <p:nvPr/>
        </p:nvPicPr>
        <p:blipFill>
          <a:blip r:embed="rId6"/>
          <a:stretch>
            <a:fillRect/>
          </a:stretch>
        </p:blipFill>
        <p:spPr>
          <a:xfrm>
            <a:off x="5715000" y="8648700"/>
            <a:ext cx="1905000" cy="1905000"/>
          </a:xfrm>
          <a:prstGeom prst="rect">
            <a:avLst/>
          </a:prstGeom>
        </p:spPr>
      </p:pic>
      <p:sp>
        <p:nvSpPr>
          <p:cNvPr id="17" name="TextBox 16">
            <a:extLst>
              <a:ext uri="{FF2B5EF4-FFF2-40B4-BE49-F238E27FC236}">
                <a16:creationId xmlns:a16="http://schemas.microsoft.com/office/drawing/2014/main" id="{DA9DD23A-5473-9218-725A-BC6375BDB7E6}"/>
              </a:ext>
            </a:extLst>
          </p:cNvPr>
          <p:cNvSpPr txBox="1"/>
          <p:nvPr/>
        </p:nvSpPr>
        <p:spPr>
          <a:xfrm>
            <a:off x="1905000" y="4991100"/>
            <a:ext cx="14173200" cy="3631763"/>
          </a:xfrm>
          <a:prstGeom prst="rect">
            <a:avLst/>
          </a:prstGeom>
          <a:noFill/>
        </p:spPr>
        <p:txBody>
          <a:bodyPr wrap="square" rtlCol="0">
            <a:spAutoFit/>
          </a:bodyPr>
          <a:lstStyle/>
          <a:p>
            <a:pPr algn="ctr"/>
            <a:r>
              <a:rPr lang="en-US" sz="3200" dirty="0">
                <a:solidFill>
                  <a:srgbClr val="0D2F60"/>
                </a:solidFill>
                <a:latin typeface="League Spartan"/>
                <a:ea typeface="League Spartan"/>
                <a:cs typeface="League Spartan"/>
                <a:sym typeface="League Spartan"/>
              </a:rPr>
              <a:t>PEER to PIER Networking Event</a:t>
            </a:r>
          </a:p>
          <a:p>
            <a:pPr algn="ctr"/>
            <a:endParaRPr lang="en-US" sz="2000" dirty="0">
              <a:solidFill>
                <a:srgbClr val="0D2F60"/>
              </a:solidFill>
              <a:latin typeface="League Spartan"/>
              <a:ea typeface="League Spartan"/>
              <a:cs typeface="League Spartan"/>
              <a:sym typeface="League Spartan"/>
            </a:endParaRPr>
          </a:p>
          <a:p>
            <a:pPr algn="ctr"/>
            <a:r>
              <a:rPr lang="en-US" sz="2400" b="1" dirty="0"/>
              <a:t>Tuesday, October 20, 2026</a:t>
            </a:r>
          </a:p>
          <a:p>
            <a:pPr algn="ctr"/>
            <a:r>
              <a:rPr lang="en-US" sz="2400" dirty="0"/>
              <a:t>5:00 – 7:00PM</a:t>
            </a:r>
          </a:p>
          <a:p>
            <a:pPr algn="ctr"/>
            <a:endParaRPr lang="en-US" sz="2400" dirty="0"/>
          </a:p>
          <a:p>
            <a:pPr algn="ctr"/>
            <a:r>
              <a:rPr lang="en-US" sz="2400" b="1" dirty="0"/>
              <a:t>Landshark Bar &amp; Grill</a:t>
            </a:r>
          </a:p>
          <a:p>
            <a:pPr algn="ctr"/>
            <a:r>
              <a:rPr lang="en-US" sz="2400" dirty="0"/>
              <a:t>133 Boardwalk, Atlantic City, NJ 08401</a:t>
            </a:r>
          </a:p>
          <a:p>
            <a:pPr algn="ctr"/>
            <a:endParaRPr lang="en-US" dirty="0"/>
          </a:p>
          <a:p>
            <a:pPr algn="ctr"/>
            <a:r>
              <a:rPr lang="en-US" sz="2000" dirty="0"/>
              <a:t>Join fellow education leaders and industry partners for an evening of networking, collaboration, and professional connections following the NJSBA Workshop.  Enjoy light bites and drinks while connecting with peers and industry partners.</a:t>
            </a:r>
          </a:p>
        </p:txBody>
      </p:sp>
      <p:sp>
        <p:nvSpPr>
          <p:cNvPr id="19" name="TextBox 18">
            <a:extLst>
              <a:ext uri="{FF2B5EF4-FFF2-40B4-BE49-F238E27FC236}">
                <a16:creationId xmlns:a16="http://schemas.microsoft.com/office/drawing/2014/main" id="{82F8B025-A321-03A6-5DF4-8C6FCFBAD25B}"/>
              </a:ext>
            </a:extLst>
          </p:cNvPr>
          <p:cNvSpPr txBox="1"/>
          <p:nvPr/>
        </p:nvSpPr>
        <p:spPr>
          <a:xfrm>
            <a:off x="1371600" y="8648700"/>
            <a:ext cx="1213987" cy="338554"/>
          </a:xfrm>
          <a:prstGeom prst="rect">
            <a:avLst/>
          </a:prstGeom>
          <a:noFill/>
        </p:spPr>
        <p:txBody>
          <a:bodyPr wrap="none" rtlCol="0">
            <a:spAutoFit/>
          </a:bodyPr>
          <a:lstStyle/>
          <a:p>
            <a:r>
              <a:rPr lang="en-US" sz="1600" u="sng" dirty="0"/>
              <a:t>Event Hosts:</a:t>
            </a:r>
          </a:p>
        </p:txBody>
      </p:sp>
      <p:pic>
        <p:nvPicPr>
          <p:cNvPr id="23" name="Picture 22">
            <a:extLst>
              <a:ext uri="{FF2B5EF4-FFF2-40B4-BE49-F238E27FC236}">
                <a16:creationId xmlns:a16="http://schemas.microsoft.com/office/drawing/2014/main" id="{F8068E0C-D155-C43F-A5C9-0E64B18FBD3F}"/>
              </a:ext>
            </a:extLst>
          </p:cNvPr>
          <p:cNvPicPr>
            <a:picLocks noChangeAspect="1"/>
          </p:cNvPicPr>
          <p:nvPr/>
        </p:nvPicPr>
        <p:blipFill>
          <a:blip r:embed="rId7"/>
          <a:stretch>
            <a:fillRect/>
          </a:stretch>
        </p:blipFill>
        <p:spPr>
          <a:xfrm>
            <a:off x="7620000" y="8864872"/>
            <a:ext cx="1434392" cy="1307828"/>
          </a:xfrm>
          <a:prstGeom prst="rect">
            <a:avLst/>
          </a:prstGeom>
        </p:spPr>
      </p:pic>
      <p:pic>
        <p:nvPicPr>
          <p:cNvPr id="27" name="Picture 26" descr="HANNON FLOORS - Updated September 2026 - 1119 Springfield Rd, Union, New Jersey - Flooring - Phone Number - Yelp">
            <a:extLst>
              <a:ext uri="{FF2B5EF4-FFF2-40B4-BE49-F238E27FC236}">
                <a16:creationId xmlns:a16="http://schemas.microsoft.com/office/drawing/2014/main" id="{43555415-B95D-A195-0F8E-132FC44550FF}"/>
              </a:ext>
            </a:extLst>
          </p:cNvPr>
          <p:cNvPicPr>
            <a:picLocks noChangeAspect="1"/>
          </p:cNvPicPr>
          <p:nvPr/>
        </p:nvPicPr>
        <p:blipFill>
          <a:blip r:embed="rId8"/>
          <a:stretch>
            <a:fillRect/>
          </a:stretch>
        </p:blipFill>
        <p:spPr>
          <a:xfrm>
            <a:off x="9005007" y="8801100"/>
            <a:ext cx="1434393" cy="1434393"/>
          </a:xfrm>
          <a:prstGeom prst="rect">
            <a:avLst/>
          </a:prstGeom>
        </p:spPr>
      </p:pic>
      <p:pic>
        <p:nvPicPr>
          <p:cNvPr id="28" name="Picture 27" descr="PowerSchool - Parent &amp; Student Portal - Dallas Independent School District">
            <a:extLst>
              <a:ext uri="{FF2B5EF4-FFF2-40B4-BE49-F238E27FC236}">
                <a16:creationId xmlns:a16="http://schemas.microsoft.com/office/drawing/2014/main" id="{BE085876-1EA7-8F66-10A9-69B9572E8CD4}"/>
              </a:ext>
            </a:extLst>
          </p:cNvPr>
          <p:cNvPicPr>
            <a:picLocks noChangeAspect="1"/>
          </p:cNvPicPr>
          <p:nvPr/>
        </p:nvPicPr>
        <p:blipFill>
          <a:blip r:embed="rId9"/>
          <a:stretch>
            <a:fillRect/>
          </a:stretch>
        </p:blipFill>
        <p:spPr>
          <a:xfrm>
            <a:off x="10638784" y="9105900"/>
            <a:ext cx="1934216" cy="740650"/>
          </a:xfrm>
          <a:prstGeom prst="rect">
            <a:avLst/>
          </a:prstGeom>
        </p:spPr>
      </p:pic>
      <p:pic>
        <p:nvPicPr>
          <p:cNvPr id="30" name="Picture 29">
            <a:extLst>
              <a:ext uri="{FF2B5EF4-FFF2-40B4-BE49-F238E27FC236}">
                <a16:creationId xmlns:a16="http://schemas.microsoft.com/office/drawing/2014/main" id="{3EB27757-B5E8-6820-35D5-316D94EF81F5}"/>
              </a:ext>
            </a:extLst>
          </p:cNvPr>
          <p:cNvPicPr>
            <a:picLocks noChangeAspect="1"/>
          </p:cNvPicPr>
          <p:nvPr/>
        </p:nvPicPr>
        <p:blipFill>
          <a:blip r:embed="rId10"/>
          <a:stretch>
            <a:fillRect/>
          </a:stretch>
        </p:blipFill>
        <p:spPr>
          <a:xfrm>
            <a:off x="12801600" y="8814507"/>
            <a:ext cx="1776099" cy="1358193"/>
          </a:xfrm>
          <a:prstGeom prst="rect">
            <a:avLst/>
          </a:prstGeom>
        </p:spPr>
      </p:pic>
    </p:spTree>
    <p:extLst>
      <p:ext uri="{BB962C8B-B14F-4D97-AF65-F5344CB8AC3E}">
        <p14:creationId xmlns:p14="http://schemas.microsoft.com/office/powerpoint/2010/main" val="2337917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28700" y="978554"/>
            <a:ext cx="16230600" cy="8229600"/>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19050" cap="sq">
            <a:solidFill>
              <a:srgbClr val="0D2F60"/>
            </a:solidFill>
            <a:prstDash val="solid"/>
            <a:miter/>
          </a:ln>
        </p:spPr>
        <p:txBody>
          <a:bodyPr/>
          <a:lstStyle/>
          <a:p>
            <a:endParaRPr lang="en-US"/>
          </a:p>
        </p:txBody>
      </p:sp>
      <p:sp>
        <p:nvSpPr>
          <p:cNvPr id="5" name="TextBox 5"/>
          <p:cNvSpPr txBox="1"/>
          <p:nvPr/>
        </p:nvSpPr>
        <p:spPr>
          <a:xfrm>
            <a:off x="1028700" y="2849235"/>
            <a:ext cx="16230600" cy="4251164"/>
          </a:xfrm>
          <a:prstGeom prst="rect">
            <a:avLst/>
          </a:prstGeom>
        </p:spPr>
        <p:txBody>
          <a:bodyPr lIns="0" tIns="0" rIns="0" bIns="0" rtlCol="0" anchor="t">
            <a:spAutoFit/>
          </a:bodyPr>
          <a:lstStyle/>
          <a:p>
            <a:pPr algn="ctr">
              <a:lnSpc>
                <a:spcPts val="4199"/>
              </a:lnSpc>
            </a:pPr>
            <a:r>
              <a:rPr lang="en-US" sz="2999" dirty="0">
                <a:solidFill>
                  <a:srgbClr val="0D2F60"/>
                </a:solidFill>
                <a:latin typeface="League Spartan"/>
                <a:ea typeface="League Spartan"/>
                <a:cs typeface="League Spartan"/>
                <a:sym typeface="League Spartan"/>
              </a:rPr>
              <a:t>Please save the following dates for future sub-fund meetings:</a:t>
            </a:r>
          </a:p>
          <a:p>
            <a:pPr algn="ctr">
              <a:lnSpc>
                <a:spcPts val="4199"/>
              </a:lnSpc>
            </a:pPr>
            <a:endParaRPr lang="en-US" sz="2999" dirty="0">
              <a:solidFill>
                <a:srgbClr val="0D2F60"/>
              </a:solidFill>
              <a:latin typeface="League Spartan"/>
              <a:ea typeface="League Spartan"/>
              <a:cs typeface="League Spartan"/>
              <a:sym typeface="League Spartan"/>
            </a:endParaRPr>
          </a:p>
          <a:p>
            <a:pPr algn="ctr">
              <a:lnSpc>
                <a:spcPts val="4199"/>
              </a:lnSpc>
            </a:pPr>
            <a:r>
              <a:rPr lang="en-US" sz="2999" u="sng" dirty="0">
                <a:solidFill>
                  <a:srgbClr val="0D2F60"/>
                </a:solidFill>
                <a:latin typeface="League Spartan"/>
                <a:ea typeface="League Spartan"/>
                <a:cs typeface="League Spartan"/>
                <a:sym typeface="League Spartan"/>
              </a:rPr>
              <a:t>BACCEIC &amp; ERIC South</a:t>
            </a:r>
          </a:p>
          <a:p>
            <a:pPr marL="285750" indent="-285750" algn="ctr">
              <a:lnSpc>
                <a:spcPts val="4199"/>
              </a:lnSpc>
              <a:buFont typeface="Arial" panose="020B0604020202020204" pitchFamily="34" charset="0"/>
              <a:buChar char="•"/>
            </a:pPr>
            <a:r>
              <a:rPr lang="en-US" sz="2000" u="sng" dirty="0">
                <a:solidFill>
                  <a:srgbClr val="004AAD"/>
                </a:solidFill>
                <a:latin typeface="League Spartan"/>
                <a:ea typeface="League Spartan"/>
                <a:cs typeface="League Spartan"/>
                <a:sym typeface="League Spartan"/>
              </a:rPr>
              <a:t>January 27</a:t>
            </a:r>
            <a:r>
              <a:rPr lang="en-US" sz="2000" u="sng" baseline="30000" dirty="0">
                <a:solidFill>
                  <a:srgbClr val="004AAD"/>
                </a:solidFill>
                <a:latin typeface="League Spartan"/>
                <a:ea typeface="League Spartan"/>
                <a:cs typeface="League Spartan"/>
                <a:sym typeface="League Spartan"/>
              </a:rPr>
              <a:t>th</a:t>
            </a:r>
            <a:endParaRPr lang="en-US" sz="2000" u="sng" dirty="0">
              <a:solidFill>
                <a:srgbClr val="004AAD"/>
              </a:solidFill>
              <a:latin typeface="League Spartan"/>
              <a:ea typeface="League Spartan"/>
              <a:cs typeface="League Spartan"/>
              <a:sym typeface="League Spartan"/>
            </a:endParaRPr>
          </a:p>
          <a:p>
            <a:pPr marL="285750" indent="-285750" algn="ctr">
              <a:lnSpc>
                <a:spcPts val="4199"/>
              </a:lnSpc>
              <a:buFont typeface="Arial" panose="020B0604020202020204" pitchFamily="34" charset="0"/>
              <a:buChar char="•"/>
            </a:pPr>
            <a:r>
              <a:rPr lang="en-US" sz="2000" u="sng" dirty="0">
                <a:solidFill>
                  <a:srgbClr val="004AAD"/>
                </a:solidFill>
                <a:latin typeface="League Spartan"/>
                <a:ea typeface="League Spartan"/>
                <a:cs typeface="League Spartan"/>
                <a:sym typeface="League Spartan"/>
              </a:rPr>
              <a:t>May 5</a:t>
            </a:r>
            <a:r>
              <a:rPr lang="en-US" sz="2000" u="sng" baseline="30000" dirty="0">
                <a:solidFill>
                  <a:srgbClr val="004AAD"/>
                </a:solidFill>
                <a:latin typeface="League Spartan"/>
                <a:ea typeface="League Spartan"/>
                <a:cs typeface="League Spartan"/>
                <a:sym typeface="League Spartan"/>
              </a:rPr>
              <a:t>th</a:t>
            </a:r>
          </a:p>
          <a:p>
            <a:pPr marL="285750" indent="-285750" algn="ctr">
              <a:lnSpc>
                <a:spcPts val="4199"/>
              </a:lnSpc>
              <a:buFont typeface="Arial" panose="020B0604020202020204" pitchFamily="34" charset="0"/>
              <a:buChar char="•"/>
            </a:pPr>
            <a:endParaRPr lang="en-US" sz="2000" u="sng" baseline="30000" dirty="0">
              <a:solidFill>
                <a:srgbClr val="004AAD"/>
              </a:solidFill>
              <a:latin typeface="League Spartan"/>
              <a:ea typeface="League Spartan"/>
              <a:cs typeface="League Spartan"/>
              <a:sym typeface="League Spartan"/>
            </a:endParaRPr>
          </a:p>
          <a:p>
            <a:pPr algn="ctr">
              <a:lnSpc>
                <a:spcPts val="4199"/>
              </a:lnSpc>
            </a:pPr>
            <a:r>
              <a:rPr lang="en-US" sz="2999" dirty="0">
                <a:solidFill>
                  <a:srgbClr val="0D2F60"/>
                </a:solidFill>
                <a:latin typeface="League Spartan"/>
                <a:sym typeface="League Spartan"/>
              </a:rPr>
              <a:t>Seeking Volunteers for Sub-Fund Advisory Committee</a:t>
            </a:r>
          </a:p>
          <a:p>
            <a:pPr marL="285750" indent="-285750" algn="ctr">
              <a:lnSpc>
                <a:spcPts val="4199"/>
              </a:lnSpc>
              <a:buFont typeface="Arial" panose="020B0604020202020204" pitchFamily="34" charset="0"/>
              <a:buChar char="•"/>
            </a:pPr>
            <a:endParaRPr lang="en-US" sz="2000" u="sng" dirty="0">
              <a:solidFill>
                <a:srgbClr val="004AAD"/>
              </a:solidFill>
              <a:latin typeface="League Spartan"/>
              <a:ea typeface="League Spartan"/>
              <a:cs typeface="League Spartan"/>
              <a:sym typeface="League Spartan"/>
            </a:endParaRPr>
          </a:p>
        </p:txBody>
      </p:sp>
      <p:sp>
        <p:nvSpPr>
          <p:cNvPr id="7" name="Freeform 7"/>
          <p:cNvSpPr/>
          <p:nvPr/>
        </p:nvSpPr>
        <p:spPr>
          <a:xfrm rot="5400000">
            <a:off x="8564174" y="-3276094"/>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0D2F60"/>
          </a:solidFill>
        </p:spPr>
        <p:txBody>
          <a:bodyPr/>
          <a:lstStyle/>
          <a:p>
            <a:endParaRPr lang="en-US"/>
          </a:p>
        </p:txBody>
      </p:sp>
      <p:sp>
        <p:nvSpPr>
          <p:cNvPr id="10" name="Freeform 10"/>
          <p:cNvSpPr/>
          <p:nvPr/>
        </p:nvSpPr>
        <p:spPr>
          <a:xfrm rot="5400000">
            <a:off x="8476428" y="-3372605"/>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F7C613"/>
          </a:solidFill>
        </p:spPr>
        <p:txBody>
          <a:bodyPr/>
          <a:lstStyle/>
          <a:p>
            <a:endParaRPr lang="en-US"/>
          </a:p>
        </p:txBody>
      </p:sp>
      <p:sp>
        <p:nvSpPr>
          <p:cNvPr id="12" name="TextBox 12"/>
          <p:cNvSpPr txBox="1"/>
          <p:nvPr/>
        </p:nvSpPr>
        <p:spPr>
          <a:xfrm>
            <a:off x="5760640" y="1078846"/>
            <a:ext cx="6766719" cy="1263808"/>
          </a:xfrm>
          <a:prstGeom prst="rect">
            <a:avLst/>
          </a:prstGeom>
        </p:spPr>
        <p:txBody>
          <a:bodyPr lIns="0" tIns="0" rIns="0" bIns="0" rtlCol="0" anchor="t">
            <a:spAutoFit/>
          </a:bodyPr>
          <a:lstStyle/>
          <a:p>
            <a:pPr algn="ctr">
              <a:lnSpc>
                <a:spcPts val="10548"/>
              </a:lnSpc>
            </a:pPr>
            <a:r>
              <a:rPr lang="en-US" sz="6600" dirty="0">
                <a:solidFill>
                  <a:srgbClr val="0D2F60"/>
                </a:solidFill>
                <a:latin typeface="League Spartan"/>
                <a:ea typeface="League Spartan"/>
                <a:cs typeface="League Spartan"/>
                <a:sym typeface="League Spartan"/>
              </a:rPr>
              <a:t>SAVE THE DATE</a:t>
            </a:r>
          </a:p>
        </p:txBody>
      </p:sp>
      <p:grpSp>
        <p:nvGrpSpPr>
          <p:cNvPr id="13" name="Group 13"/>
          <p:cNvGrpSpPr/>
          <p:nvPr/>
        </p:nvGrpSpPr>
        <p:grpSpPr>
          <a:xfrm>
            <a:off x="-161925" y="7178473"/>
            <a:ext cx="3350675" cy="5094812"/>
            <a:chOff x="1139612" y="0"/>
            <a:chExt cx="4467567" cy="6793082"/>
          </a:xfrm>
        </p:grpSpPr>
        <p:sp>
          <p:nvSpPr>
            <p:cNvPr id="15" name="Freeform 15"/>
            <p:cNvSpPr/>
            <p:nvPr/>
          </p:nvSpPr>
          <p:spPr>
            <a:xfrm rot="13500000">
              <a:off x="571824" y="1757726"/>
              <a:ext cx="5977420" cy="4093291"/>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8" name="Freeform 18"/>
            <p:cNvSpPr/>
            <p:nvPr/>
          </p:nvSpPr>
          <p:spPr>
            <a:xfrm rot="5400000">
              <a:off x="128691" y="1010921"/>
              <a:ext cx="4144704" cy="2122861"/>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grpSp>
        <p:nvGrpSpPr>
          <p:cNvPr id="20" name="Group 20"/>
          <p:cNvGrpSpPr/>
          <p:nvPr/>
        </p:nvGrpSpPr>
        <p:grpSpPr>
          <a:xfrm rot="-5400000">
            <a:off x="15809622" y="859442"/>
            <a:ext cx="3523645" cy="1804764"/>
            <a:chOff x="0" y="476784"/>
            <a:chExt cx="4698194" cy="2406352"/>
          </a:xfrm>
        </p:grpSpPr>
        <p:sp>
          <p:nvSpPr>
            <p:cNvPr id="22" name="Freeform 22"/>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25" name="Freeform 25"/>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2FD17-4546-133D-34BD-63FDA17F9E6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1B44122-40FC-0D89-B337-C4DE2007FBCF}"/>
              </a:ext>
            </a:extLst>
          </p:cNvPr>
          <p:cNvSpPr/>
          <p:nvPr/>
        </p:nvSpPr>
        <p:spPr>
          <a:xfrm>
            <a:off x="1143000" y="1028701"/>
            <a:ext cx="16230600" cy="8229600"/>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19050" cap="sq">
            <a:solidFill>
              <a:srgbClr val="0D2F60"/>
            </a:solidFill>
            <a:prstDash val="solid"/>
            <a:miter/>
          </a:ln>
        </p:spPr>
        <p:txBody>
          <a:bodyPr/>
          <a:lstStyle/>
          <a:p>
            <a:endParaRPr lang="en-US" dirty="0"/>
          </a:p>
        </p:txBody>
      </p:sp>
      <p:sp>
        <p:nvSpPr>
          <p:cNvPr id="7" name="Freeform 7">
            <a:extLst>
              <a:ext uri="{FF2B5EF4-FFF2-40B4-BE49-F238E27FC236}">
                <a16:creationId xmlns:a16="http://schemas.microsoft.com/office/drawing/2014/main" id="{6DB9996B-958F-AD96-0BA8-7BC383A141EC}"/>
              </a:ext>
            </a:extLst>
          </p:cNvPr>
          <p:cNvSpPr/>
          <p:nvPr/>
        </p:nvSpPr>
        <p:spPr>
          <a:xfrm rot="5400000">
            <a:off x="8564174" y="-3276094"/>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0D2F60"/>
          </a:solidFill>
        </p:spPr>
        <p:txBody>
          <a:bodyPr/>
          <a:lstStyle/>
          <a:p>
            <a:endParaRPr lang="en-US"/>
          </a:p>
        </p:txBody>
      </p:sp>
      <p:sp>
        <p:nvSpPr>
          <p:cNvPr id="10" name="Freeform 10">
            <a:extLst>
              <a:ext uri="{FF2B5EF4-FFF2-40B4-BE49-F238E27FC236}">
                <a16:creationId xmlns:a16="http://schemas.microsoft.com/office/drawing/2014/main" id="{18FDDF8D-BD82-5A08-1726-62D06806C27A}"/>
              </a:ext>
            </a:extLst>
          </p:cNvPr>
          <p:cNvSpPr/>
          <p:nvPr/>
        </p:nvSpPr>
        <p:spPr>
          <a:xfrm rot="5400000">
            <a:off x="8476428" y="-3372605"/>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F7C613"/>
          </a:solidFill>
        </p:spPr>
        <p:txBody>
          <a:bodyPr/>
          <a:lstStyle/>
          <a:p>
            <a:endParaRPr lang="en-US"/>
          </a:p>
        </p:txBody>
      </p:sp>
      <p:sp>
        <p:nvSpPr>
          <p:cNvPr id="12" name="TextBox 12">
            <a:extLst>
              <a:ext uri="{FF2B5EF4-FFF2-40B4-BE49-F238E27FC236}">
                <a16:creationId xmlns:a16="http://schemas.microsoft.com/office/drawing/2014/main" id="{2929584E-A9E0-B5AF-A954-787846F5EE39}"/>
              </a:ext>
            </a:extLst>
          </p:cNvPr>
          <p:cNvSpPr txBox="1"/>
          <p:nvPr/>
        </p:nvSpPr>
        <p:spPr>
          <a:xfrm>
            <a:off x="4162869" y="916331"/>
            <a:ext cx="9962261" cy="1179169"/>
          </a:xfrm>
          <a:prstGeom prst="rect">
            <a:avLst/>
          </a:prstGeom>
        </p:spPr>
        <p:txBody>
          <a:bodyPr wrap="square" lIns="0" tIns="0" rIns="0" bIns="0" rtlCol="0" anchor="ctr">
            <a:spAutoFit/>
          </a:bodyPr>
          <a:lstStyle/>
          <a:p>
            <a:pPr algn="ctr">
              <a:lnSpc>
                <a:spcPts val="10548"/>
              </a:lnSpc>
            </a:pPr>
            <a:r>
              <a:rPr lang="en-US" sz="4400" dirty="0">
                <a:solidFill>
                  <a:srgbClr val="0D2F60"/>
                </a:solidFill>
                <a:latin typeface="League Spartan"/>
                <a:ea typeface="League Spartan"/>
                <a:cs typeface="League Spartan"/>
                <a:sym typeface="League Spartan"/>
              </a:rPr>
              <a:t>NJSIG – Bylaws</a:t>
            </a:r>
          </a:p>
        </p:txBody>
      </p:sp>
      <p:grpSp>
        <p:nvGrpSpPr>
          <p:cNvPr id="13" name="Group 13">
            <a:extLst>
              <a:ext uri="{FF2B5EF4-FFF2-40B4-BE49-F238E27FC236}">
                <a16:creationId xmlns:a16="http://schemas.microsoft.com/office/drawing/2014/main" id="{3ACF5EF4-12E2-3895-7D08-F409729835CE}"/>
              </a:ext>
            </a:extLst>
          </p:cNvPr>
          <p:cNvGrpSpPr/>
          <p:nvPr/>
        </p:nvGrpSpPr>
        <p:grpSpPr>
          <a:xfrm>
            <a:off x="-161925" y="7178473"/>
            <a:ext cx="3350675" cy="5094812"/>
            <a:chOff x="1139612" y="0"/>
            <a:chExt cx="4467567" cy="6793082"/>
          </a:xfrm>
        </p:grpSpPr>
        <p:sp>
          <p:nvSpPr>
            <p:cNvPr id="15" name="Freeform 15">
              <a:extLst>
                <a:ext uri="{FF2B5EF4-FFF2-40B4-BE49-F238E27FC236}">
                  <a16:creationId xmlns:a16="http://schemas.microsoft.com/office/drawing/2014/main" id="{C1859E2F-7EED-878E-42F5-A1B2038B6868}"/>
                </a:ext>
              </a:extLst>
            </p:cNvPr>
            <p:cNvSpPr/>
            <p:nvPr/>
          </p:nvSpPr>
          <p:spPr>
            <a:xfrm rot="13500000">
              <a:off x="571824" y="1757726"/>
              <a:ext cx="5977420" cy="4093291"/>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8" name="Freeform 18">
              <a:extLst>
                <a:ext uri="{FF2B5EF4-FFF2-40B4-BE49-F238E27FC236}">
                  <a16:creationId xmlns:a16="http://schemas.microsoft.com/office/drawing/2014/main" id="{E3785A34-2CEF-BD60-1589-54EFD91FE932}"/>
                </a:ext>
              </a:extLst>
            </p:cNvPr>
            <p:cNvSpPr/>
            <p:nvPr/>
          </p:nvSpPr>
          <p:spPr>
            <a:xfrm rot="5400000">
              <a:off x="128691" y="1010921"/>
              <a:ext cx="4144704" cy="2122861"/>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grpSp>
        <p:nvGrpSpPr>
          <p:cNvPr id="20" name="Group 20">
            <a:extLst>
              <a:ext uri="{FF2B5EF4-FFF2-40B4-BE49-F238E27FC236}">
                <a16:creationId xmlns:a16="http://schemas.microsoft.com/office/drawing/2014/main" id="{FB7C6EBE-22E3-070D-450E-68F5ADB29A50}"/>
              </a:ext>
            </a:extLst>
          </p:cNvPr>
          <p:cNvGrpSpPr/>
          <p:nvPr/>
        </p:nvGrpSpPr>
        <p:grpSpPr>
          <a:xfrm rot="-5400000">
            <a:off x="15809622" y="859442"/>
            <a:ext cx="3523645" cy="1804764"/>
            <a:chOff x="0" y="476784"/>
            <a:chExt cx="4698194" cy="2406352"/>
          </a:xfrm>
        </p:grpSpPr>
        <p:sp>
          <p:nvSpPr>
            <p:cNvPr id="22" name="Freeform 22">
              <a:extLst>
                <a:ext uri="{FF2B5EF4-FFF2-40B4-BE49-F238E27FC236}">
                  <a16:creationId xmlns:a16="http://schemas.microsoft.com/office/drawing/2014/main" id="{0B80CAD9-64CE-F42A-46DF-34EE031F51EA}"/>
                </a:ext>
              </a:extLst>
            </p:cNvPr>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25" name="Freeform 25">
              <a:extLst>
                <a:ext uri="{FF2B5EF4-FFF2-40B4-BE49-F238E27FC236}">
                  <a16:creationId xmlns:a16="http://schemas.microsoft.com/office/drawing/2014/main" id="{795DFB6B-EE35-9EAD-FED4-996F132A89AC}"/>
                </a:ext>
              </a:extLst>
            </p:cNvPr>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pic>
        <p:nvPicPr>
          <p:cNvPr id="8" name="Picture 7">
            <a:extLst>
              <a:ext uri="{FF2B5EF4-FFF2-40B4-BE49-F238E27FC236}">
                <a16:creationId xmlns:a16="http://schemas.microsoft.com/office/drawing/2014/main" id="{8EE681CF-D131-7FA7-3CA2-6D013F9C8EBE}"/>
              </a:ext>
            </a:extLst>
          </p:cNvPr>
          <p:cNvPicPr>
            <a:picLocks noChangeAspect="1"/>
          </p:cNvPicPr>
          <p:nvPr/>
        </p:nvPicPr>
        <p:blipFill>
          <a:blip r:embed="rId2"/>
          <a:stretch>
            <a:fillRect/>
          </a:stretch>
        </p:blipFill>
        <p:spPr>
          <a:xfrm>
            <a:off x="4324167" y="2857500"/>
            <a:ext cx="10319433" cy="3812676"/>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88442313-DC8A-ADBC-FFA2-D9868228F521}"/>
                  </a:ext>
                </a:extLst>
              </p14:cNvPr>
              <p14:cNvContentPartPr/>
              <p14:nvPr/>
            </p14:nvContentPartPr>
            <p14:xfrm>
              <a:off x="5021834" y="4206018"/>
              <a:ext cx="634320" cy="720"/>
            </p14:xfrm>
          </p:contentPart>
        </mc:Choice>
        <mc:Fallback xmlns="">
          <p:pic>
            <p:nvPicPr>
              <p:cNvPr id="11" name="Ink 10">
                <a:extLst>
                  <a:ext uri="{FF2B5EF4-FFF2-40B4-BE49-F238E27FC236}">
                    <a16:creationId xmlns:a16="http://schemas.microsoft.com/office/drawing/2014/main" id="{88442313-DC8A-ADBC-FFA2-D9868228F521}"/>
                  </a:ext>
                </a:extLst>
              </p:cNvPr>
              <p:cNvPicPr/>
              <p:nvPr/>
            </p:nvPicPr>
            <p:blipFill>
              <a:blip r:embed="rId4"/>
              <a:stretch>
                <a:fillRect/>
              </a:stretch>
            </p:blipFill>
            <p:spPr>
              <a:xfrm>
                <a:off x="4967834" y="3990018"/>
                <a:ext cx="74196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2D43F550-9CA2-93FF-E844-D40B3A8A45B7}"/>
                  </a:ext>
                </a:extLst>
              </p14:cNvPr>
              <p14:cNvContentPartPr/>
              <p14:nvPr/>
            </p14:nvContentPartPr>
            <p14:xfrm>
              <a:off x="5064314" y="5978658"/>
              <a:ext cx="633240" cy="14400"/>
            </p14:xfrm>
          </p:contentPart>
        </mc:Choice>
        <mc:Fallback xmlns="">
          <p:pic>
            <p:nvPicPr>
              <p:cNvPr id="16" name="Ink 15">
                <a:extLst>
                  <a:ext uri="{FF2B5EF4-FFF2-40B4-BE49-F238E27FC236}">
                    <a16:creationId xmlns:a16="http://schemas.microsoft.com/office/drawing/2014/main" id="{2D43F550-9CA2-93FF-E844-D40B3A8A45B7}"/>
                  </a:ext>
                </a:extLst>
              </p:cNvPr>
              <p:cNvPicPr/>
              <p:nvPr/>
            </p:nvPicPr>
            <p:blipFill>
              <a:blip r:embed="rId6"/>
              <a:stretch>
                <a:fillRect/>
              </a:stretch>
            </p:blipFill>
            <p:spPr>
              <a:xfrm>
                <a:off x="5010314" y="5870658"/>
                <a:ext cx="740880" cy="230040"/>
              </a:xfrm>
              <a:prstGeom prst="rect">
                <a:avLst/>
              </a:prstGeom>
            </p:spPr>
          </p:pic>
        </mc:Fallback>
      </mc:AlternateContent>
      <p:sp>
        <p:nvSpPr>
          <p:cNvPr id="17" name="TextBox 16">
            <a:extLst>
              <a:ext uri="{FF2B5EF4-FFF2-40B4-BE49-F238E27FC236}">
                <a16:creationId xmlns:a16="http://schemas.microsoft.com/office/drawing/2014/main" id="{8A3F617B-7BB2-FF87-BB7B-4D288F223D55}"/>
              </a:ext>
            </a:extLst>
          </p:cNvPr>
          <p:cNvSpPr txBox="1"/>
          <p:nvPr/>
        </p:nvSpPr>
        <p:spPr>
          <a:xfrm>
            <a:off x="3429000" y="7175837"/>
            <a:ext cx="13058331" cy="1692771"/>
          </a:xfrm>
          <a:prstGeom prst="rect">
            <a:avLst/>
          </a:prstGeom>
          <a:noFill/>
        </p:spPr>
        <p:txBody>
          <a:bodyPr wrap="square" rtlCol="0">
            <a:spAutoFit/>
          </a:bodyPr>
          <a:lstStyle/>
          <a:p>
            <a:r>
              <a:rPr lang="en-US" sz="2000" b="1" dirty="0"/>
              <a:t>Resource: </a:t>
            </a:r>
            <a:r>
              <a:rPr lang="en-US" sz="2000" dirty="0"/>
              <a:t>  Access the MEL Safety Institute for sample forms and checklists, such as Model Safety Committee Meeting Agendas, Investigation Worksheets, Self-Assessments and Training Guides. </a:t>
            </a:r>
          </a:p>
          <a:p>
            <a:endParaRPr lang="en-US" sz="2000" dirty="0">
              <a:hlinkClick r:id="rId7"/>
            </a:endParaRPr>
          </a:p>
          <a:p>
            <a:pPr algn="ctr"/>
            <a:r>
              <a:rPr lang="en-US" sz="2400" b="1" dirty="0">
                <a:hlinkClick r:id="rId7"/>
              </a:rPr>
              <a:t>https://melsafetyinstitute.org/forms-checklists</a:t>
            </a:r>
            <a:endParaRPr lang="en-US" sz="2400" b="1" dirty="0"/>
          </a:p>
          <a:p>
            <a:endParaRPr lang="en-US" sz="2000" dirty="0"/>
          </a:p>
        </p:txBody>
      </p:sp>
    </p:spTree>
    <p:extLst>
      <p:ext uri="{BB962C8B-B14F-4D97-AF65-F5344CB8AC3E}">
        <p14:creationId xmlns:p14="http://schemas.microsoft.com/office/powerpoint/2010/main" val="3982858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35085" y="1099428"/>
            <a:ext cx="2310251" cy="1761851"/>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rot="-5400000">
            <a:off x="1211238" y="-1349049"/>
            <a:ext cx="2717196" cy="6658804"/>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rot="-10586722">
            <a:off x="-325191" y="9150544"/>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13277">
            <a:off x="2551051" y="7752257"/>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984738">
            <a:off x="14844830" y="76976"/>
            <a:ext cx="3521511" cy="3047707"/>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rot="984738">
            <a:off x="17929132" y="-667501"/>
            <a:ext cx="3521511" cy="3047707"/>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9815261">
            <a:off x="12641880" y="-2202899"/>
            <a:ext cx="3528805"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9815261">
            <a:off x="17034676" y="2381851"/>
            <a:ext cx="3528805"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Freeform 12"/>
          <p:cNvSpPr/>
          <p:nvPr/>
        </p:nvSpPr>
        <p:spPr>
          <a:xfrm>
            <a:off x="3057842" y="8589499"/>
            <a:ext cx="2388648" cy="940676"/>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13"/>
          <p:cNvSpPr/>
          <p:nvPr/>
        </p:nvSpPr>
        <p:spPr>
          <a:xfrm>
            <a:off x="10022006" y="2960312"/>
            <a:ext cx="6155203" cy="6819433"/>
          </a:xfrm>
          <a:custGeom>
            <a:avLst/>
            <a:gdLst/>
            <a:ahLst/>
            <a:cxnLst/>
            <a:rect l="l" t="t" r="r" b="b"/>
            <a:pathLst>
              <a:path w="6155203" h="6819433">
                <a:moveTo>
                  <a:pt x="0" y="0"/>
                </a:moveTo>
                <a:lnTo>
                  <a:pt x="6155202" y="0"/>
                </a:lnTo>
                <a:lnTo>
                  <a:pt x="6155202" y="6819433"/>
                </a:lnTo>
                <a:lnTo>
                  <a:pt x="0" y="6819433"/>
                </a:lnTo>
                <a:lnTo>
                  <a:pt x="0" y="0"/>
                </a:lnTo>
                <a:close/>
              </a:path>
            </a:pathLst>
          </a:custGeom>
          <a:blipFill>
            <a:blip r:embed="rId8"/>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493851" y="894452"/>
            <a:ext cx="5587123" cy="2065859"/>
          </a:xfrm>
          <a:prstGeom prst="rect">
            <a:avLst/>
          </a:prstGeom>
        </p:spPr>
        <p:txBody>
          <a:bodyPr lIns="0" tIns="0" rIns="0" bIns="0" rtlCol="0" anchor="t">
            <a:spAutoFit/>
          </a:bodyPr>
          <a:lstStyle/>
          <a:p>
            <a:pPr marL="0" marR="0" lvl="0" indent="0" algn="l" defTabSz="914400" rtl="0" eaLnBrk="1" fontAlgn="auto" latinLnBrk="0" hangingPunct="1">
              <a:lnSpc>
                <a:spcPts val="8172"/>
              </a:lnSpc>
              <a:spcBef>
                <a:spcPts val="0"/>
              </a:spcBef>
              <a:spcAft>
                <a:spcPts val="0"/>
              </a:spcAft>
              <a:buClrTx/>
              <a:buSzTx/>
              <a:buFontTx/>
              <a:buNone/>
              <a:tabLst/>
              <a:defRPr/>
            </a:pPr>
            <a:r>
              <a:rPr kumimoji="0" lang="en-US" sz="7106" b="1" i="0" u="none" strike="noStrike" kern="1200" cap="none" spc="0" normalizeH="0" baseline="0" noProof="0">
                <a:ln>
                  <a:noFill/>
                </a:ln>
                <a:solidFill>
                  <a:srgbClr val="000000"/>
                </a:solidFill>
                <a:effectLst/>
                <a:uLnTx/>
                <a:uFillTx/>
                <a:latin typeface="Inter Bold"/>
                <a:ea typeface="Inter Bold"/>
                <a:cs typeface="Inter Bold"/>
                <a:sym typeface="Inter Bold"/>
              </a:rPr>
              <a:t>NJSIG Update</a:t>
            </a:r>
          </a:p>
        </p:txBody>
      </p:sp>
      <p:sp>
        <p:nvSpPr>
          <p:cNvPr id="15" name="TextBox 15"/>
          <p:cNvSpPr txBox="1"/>
          <p:nvPr/>
        </p:nvSpPr>
        <p:spPr>
          <a:xfrm>
            <a:off x="2164289" y="4846264"/>
            <a:ext cx="7469898" cy="1739901"/>
          </a:xfrm>
          <a:prstGeom prst="rect">
            <a:avLst/>
          </a:prstGeom>
        </p:spPr>
        <p:txBody>
          <a:bodyPr lIns="0" tIns="0" rIns="0" bIns="0" rtlCol="0" anchor="t">
            <a:spAutoFit/>
          </a:bodyPr>
          <a:lstStyle/>
          <a:p>
            <a:pPr marL="0" marR="0" lvl="0" indent="0" algn="l" defTabSz="914400" rtl="0" eaLnBrk="1" fontAlgn="auto" latinLnBrk="0" hangingPunct="1">
              <a:lnSpc>
                <a:spcPts val="5599"/>
              </a:lnSpc>
              <a:spcBef>
                <a:spcPts val="0"/>
              </a:spcBef>
              <a:spcAft>
                <a:spcPts val="0"/>
              </a:spcAft>
              <a:buClrTx/>
              <a:buSzTx/>
              <a:buFontTx/>
              <a:buNone/>
              <a:tabLst/>
              <a:defRPr/>
            </a:pPr>
            <a:r>
              <a:rPr kumimoji="0" lang="en-US" sz="3999" b="1" i="0" u="none" strike="noStrike" kern="1200" cap="none" spc="0" normalizeH="0" baseline="0" noProof="0">
                <a:ln>
                  <a:noFill/>
                </a:ln>
                <a:solidFill>
                  <a:srgbClr val="000000"/>
                </a:solidFill>
                <a:effectLst/>
                <a:uLnTx/>
                <a:uFillTx/>
                <a:latin typeface="Inter Bold"/>
                <a:ea typeface="Inter Bold"/>
                <a:cs typeface="Inter Bold"/>
                <a:sym typeface="Inter Bold"/>
              </a:rPr>
              <a:t>Joe Semptimphelter</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Senior Business Development Specialist</a:t>
            </a:r>
          </a:p>
          <a:p>
            <a:pPr marL="0" marR="0" lvl="0" indent="0" algn="l" defTabSz="914400" rtl="0" eaLnBrk="1" fontAlgn="auto" latinLnBrk="0" hangingPunct="1">
              <a:lnSpc>
                <a:spcPts val="4199"/>
              </a:lnSpc>
              <a:spcBef>
                <a:spcPts val="0"/>
              </a:spcBef>
              <a:spcAft>
                <a:spcPts val="0"/>
              </a:spcAft>
              <a:buClrTx/>
              <a:buSzTx/>
              <a:buFontTx/>
              <a:buNone/>
              <a:tabLst/>
              <a:defRPr/>
            </a:pPr>
            <a:r>
              <a:rPr kumimoji="0" lang="en-US" sz="2999" b="0" i="0" u="none" strike="noStrike" kern="1200" cap="none" spc="0" normalizeH="0" baseline="0" noProof="0">
                <a:ln>
                  <a:noFill/>
                </a:ln>
                <a:solidFill>
                  <a:srgbClr val="000000"/>
                </a:solidFill>
                <a:effectLst/>
                <a:uLnTx/>
                <a:uFillTx/>
                <a:latin typeface="Inter"/>
                <a:ea typeface="Inter"/>
                <a:cs typeface="Inter"/>
                <a:sym typeface="Inter"/>
              </a:rPr>
              <a:t>jsemptimphelter@njsig.org</a:t>
            </a:r>
          </a:p>
        </p:txBody>
      </p:sp>
      <p:sp>
        <p:nvSpPr>
          <p:cNvPr id="16" name="Freeform 13">
            <a:extLst>
              <a:ext uri="{FF2B5EF4-FFF2-40B4-BE49-F238E27FC236}">
                <a16:creationId xmlns:a16="http://schemas.microsoft.com/office/drawing/2014/main" id="{B79DB9AF-60BE-4E4E-92B4-352AC87FFFE4}"/>
              </a:ext>
            </a:extLst>
          </p:cNvPr>
          <p:cNvSpPr/>
          <p:nvPr/>
        </p:nvSpPr>
        <p:spPr>
          <a:xfrm>
            <a:off x="16028785" y="8904277"/>
            <a:ext cx="821026" cy="1228467"/>
          </a:xfrm>
          <a:custGeom>
            <a:avLst/>
            <a:gdLst/>
            <a:ahLst/>
            <a:cxnLst/>
            <a:rect l="l" t="t" r="r" b="b"/>
            <a:pathLst>
              <a:path w="1331482" h="1992242">
                <a:moveTo>
                  <a:pt x="0" y="0"/>
                </a:moveTo>
                <a:lnTo>
                  <a:pt x="1331482" y="0"/>
                </a:lnTo>
                <a:lnTo>
                  <a:pt x="1331482" y="1992242"/>
                </a:lnTo>
                <a:lnTo>
                  <a:pt x="0" y="1992242"/>
                </a:lnTo>
                <a:lnTo>
                  <a:pt x="0" y="0"/>
                </a:lnTo>
                <a:close/>
              </a:path>
            </a:pathLst>
          </a:custGeom>
          <a:blipFill>
            <a:blip r:embed="rId9"/>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4">
            <a:extLst>
              <a:ext uri="{FF2B5EF4-FFF2-40B4-BE49-F238E27FC236}">
                <a16:creationId xmlns:a16="http://schemas.microsoft.com/office/drawing/2014/main" id="{FBC68946-6079-45FC-B488-B459E743EF72}"/>
              </a:ext>
            </a:extLst>
          </p:cNvPr>
          <p:cNvSpPr/>
          <p:nvPr/>
        </p:nvSpPr>
        <p:spPr>
          <a:xfrm>
            <a:off x="16849811" y="8904277"/>
            <a:ext cx="818978" cy="1228467"/>
          </a:xfrm>
          <a:custGeom>
            <a:avLst/>
            <a:gdLst/>
            <a:ahLst/>
            <a:cxnLst/>
            <a:rect l="l" t="t" r="r" b="b"/>
            <a:pathLst>
              <a:path w="1328162" h="1992242">
                <a:moveTo>
                  <a:pt x="0" y="0"/>
                </a:moveTo>
                <a:lnTo>
                  <a:pt x="1328162" y="0"/>
                </a:lnTo>
                <a:lnTo>
                  <a:pt x="1328162" y="1992242"/>
                </a:lnTo>
                <a:lnTo>
                  <a:pt x="0" y="1992242"/>
                </a:lnTo>
                <a:lnTo>
                  <a:pt x="0" y="0"/>
                </a:lnTo>
                <a:close/>
              </a:path>
            </a:pathLst>
          </a:custGeom>
          <a:blipFill>
            <a:blip r:embed="rId1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 y="442487"/>
            <a:ext cx="18287999" cy="1575431"/>
          </a:xfrm>
          <a:prstGeom prst="rect">
            <a:avLst/>
          </a:prstGeom>
        </p:spPr>
        <p:txBody>
          <a:bodyPr wrap="square" lIns="0" tIns="0" rIns="0" bIns="0" rtlCol="0" anchor="t">
            <a:spAutoFit/>
          </a:bodyPr>
          <a:lstStyle/>
          <a:p>
            <a:pPr algn="ctr" defTabSz="1371600">
              <a:lnSpc>
                <a:spcPts val="6300"/>
              </a:lnSpc>
              <a:spcBef>
                <a:spcPct val="0"/>
              </a:spcBef>
            </a:pPr>
            <a:r>
              <a:rPr lang="en-US" sz="4499" b="1" dirty="0">
                <a:solidFill>
                  <a:srgbClr val="135CAC"/>
                </a:solidFill>
                <a:latin typeface="Poppins Bold"/>
                <a:ea typeface="Poppins Bold"/>
                <a:cs typeface="Poppins Bold"/>
                <a:sym typeface="Poppins Bold"/>
              </a:rPr>
              <a:t>Worker’s Compensation </a:t>
            </a:r>
          </a:p>
          <a:p>
            <a:pPr algn="ctr" defTabSz="1371600">
              <a:lnSpc>
                <a:spcPts val="6300"/>
              </a:lnSpc>
              <a:spcBef>
                <a:spcPct val="0"/>
              </a:spcBef>
            </a:pPr>
            <a:r>
              <a:rPr lang="en-US" sz="4499" b="1" dirty="0">
                <a:solidFill>
                  <a:srgbClr val="135CAC"/>
                </a:solidFill>
                <a:latin typeface="Poppins Bold"/>
                <a:ea typeface="Poppins Bold"/>
                <a:cs typeface="Poppins Bold"/>
                <a:sym typeface="Poppins Bold"/>
              </a:rPr>
              <a:t>Claims Reporting Training</a:t>
            </a:r>
          </a:p>
        </p:txBody>
      </p:sp>
      <p:sp>
        <p:nvSpPr>
          <p:cNvPr id="10" name="TextBox 10"/>
          <p:cNvSpPr txBox="1"/>
          <p:nvPr/>
        </p:nvSpPr>
        <p:spPr>
          <a:xfrm>
            <a:off x="-247134" y="9701336"/>
            <a:ext cx="18431886" cy="397545"/>
          </a:xfrm>
          <a:prstGeom prst="rect">
            <a:avLst/>
          </a:prstGeom>
        </p:spPr>
        <p:txBody>
          <a:bodyPr wrap="square" lIns="0" tIns="0" rIns="0" bIns="0" rtlCol="0" anchor="t">
            <a:spAutoFit/>
          </a:bodyPr>
          <a:lstStyle/>
          <a:p>
            <a:pPr algn="ctr" defTabSz="1371600">
              <a:lnSpc>
                <a:spcPts val="3120"/>
              </a:lnSpc>
              <a:spcBef>
                <a:spcPct val="0"/>
              </a:spcBef>
            </a:pPr>
            <a:r>
              <a:rPr lang="en-US" sz="2599" dirty="0">
                <a:solidFill>
                  <a:srgbClr val="156082"/>
                </a:solidFill>
                <a:latin typeface="Poppins"/>
                <a:ea typeface="Poppins"/>
                <a:cs typeface="Poppins"/>
                <a:sym typeface="Poppins"/>
              </a:rPr>
              <a:t>All materials can be found:  </a:t>
            </a:r>
            <a:r>
              <a:rPr lang="en-US" sz="2599" b="1" dirty="0">
                <a:solidFill>
                  <a:srgbClr val="156082"/>
                </a:solidFill>
                <a:latin typeface="Poppins"/>
                <a:ea typeface="Poppins"/>
                <a:cs typeface="Poppins"/>
                <a:sym typeface="Poppins"/>
              </a:rPr>
              <a:t>https://www.njsig.org/reporting-claims#workerscomp</a:t>
            </a:r>
          </a:p>
        </p:txBody>
      </p:sp>
      <p:sp>
        <p:nvSpPr>
          <p:cNvPr id="11" name="Freeform 11"/>
          <p:cNvSpPr/>
          <p:nvPr/>
        </p:nvSpPr>
        <p:spPr>
          <a:xfrm>
            <a:off x="16445246" y="387533"/>
            <a:ext cx="1628111" cy="641168"/>
          </a:xfrm>
          <a:custGeom>
            <a:avLst/>
            <a:gdLst/>
            <a:ahLst/>
            <a:cxnLst/>
            <a:rect l="l" t="t" r="r" b="b"/>
            <a:pathLst>
              <a:path w="1628111" h="641168">
                <a:moveTo>
                  <a:pt x="0" y="0"/>
                </a:moveTo>
                <a:lnTo>
                  <a:pt x="1628110" y="0"/>
                </a:lnTo>
                <a:lnTo>
                  <a:pt x="1628110" y="641168"/>
                </a:lnTo>
                <a:lnTo>
                  <a:pt x="0" y="641168"/>
                </a:lnTo>
                <a:lnTo>
                  <a:pt x="0" y="0"/>
                </a:lnTo>
                <a:close/>
              </a:path>
            </a:pathLst>
          </a:custGeom>
          <a:blipFill>
            <a:blip r:embed="rId2"/>
            <a:stretch>
              <a:fillRect/>
            </a:stretch>
          </a:blipFill>
        </p:spPr>
        <p:txBody>
          <a:bodyPr/>
          <a:lstStyle/>
          <a:p>
            <a:pPr defTabSz="1371600"/>
            <a:endParaRPr lang="en-US" sz="2700">
              <a:solidFill>
                <a:prstClr val="black"/>
              </a:solidFill>
              <a:latin typeface="Aptos" panose="02110004020202020204"/>
            </a:endParaRPr>
          </a:p>
        </p:txBody>
      </p:sp>
      <p:pic>
        <p:nvPicPr>
          <p:cNvPr id="15" name="Picture 14">
            <a:extLst>
              <a:ext uri="{FF2B5EF4-FFF2-40B4-BE49-F238E27FC236}">
                <a16:creationId xmlns:a16="http://schemas.microsoft.com/office/drawing/2014/main" id="{F2862F41-2A4E-4AD3-AE40-CD58973B2FD2}"/>
              </a:ext>
            </a:extLst>
          </p:cNvPr>
          <p:cNvPicPr>
            <a:picLocks noChangeAspect="1"/>
          </p:cNvPicPr>
          <p:nvPr/>
        </p:nvPicPr>
        <p:blipFill>
          <a:blip r:embed="rId3"/>
          <a:stretch>
            <a:fillRect/>
          </a:stretch>
        </p:blipFill>
        <p:spPr>
          <a:xfrm>
            <a:off x="144675" y="2370631"/>
            <a:ext cx="8495952" cy="6977897"/>
          </a:xfrm>
          <a:prstGeom prst="rect">
            <a:avLst/>
          </a:prstGeom>
        </p:spPr>
      </p:pic>
      <p:pic>
        <p:nvPicPr>
          <p:cNvPr id="17" name="Picture 16">
            <a:extLst>
              <a:ext uri="{FF2B5EF4-FFF2-40B4-BE49-F238E27FC236}">
                <a16:creationId xmlns:a16="http://schemas.microsoft.com/office/drawing/2014/main" id="{2EF9D1B5-5C1F-4DE6-A35B-F8EB8ED1A965}"/>
              </a:ext>
            </a:extLst>
          </p:cNvPr>
          <p:cNvPicPr>
            <a:picLocks noChangeAspect="1"/>
          </p:cNvPicPr>
          <p:nvPr/>
        </p:nvPicPr>
        <p:blipFill>
          <a:blip r:embed="rId4"/>
          <a:stretch>
            <a:fillRect/>
          </a:stretch>
        </p:blipFill>
        <p:spPr>
          <a:xfrm>
            <a:off x="8837655" y="2271776"/>
            <a:ext cx="9271173" cy="7076751"/>
          </a:xfrm>
          <a:prstGeom prst="rect">
            <a:avLst/>
          </a:prstGeom>
        </p:spPr>
      </p:pic>
    </p:spTree>
    <p:extLst>
      <p:ext uri="{BB962C8B-B14F-4D97-AF65-F5344CB8AC3E}">
        <p14:creationId xmlns:p14="http://schemas.microsoft.com/office/powerpoint/2010/main" val="1014757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97720" y="-388601"/>
            <a:ext cx="3006635" cy="2602106"/>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2717750" y="2255978"/>
            <a:ext cx="9409897" cy="1846659"/>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Included with NJSIG membership:</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100% K-12 school-focused trainings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Library of over 300 courses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Staff completion reports available on demand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panose="02000503000000020004" pitchFamily="2" charset="0"/>
                <a:ea typeface="Inter" panose="02000503000000020004" pitchFamily="2" charset="0"/>
                <a:cs typeface="+mn-cs"/>
              </a:rPr>
              <a:t>Offers many courses required by the New Jersey Department of Education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Quick Reference Guide to assist with assigning trainings</a:t>
            </a:r>
          </a:p>
        </p:txBody>
      </p:sp>
      <p:sp>
        <p:nvSpPr>
          <p:cNvPr id="13" name="TextBox 12">
            <a:extLst>
              <a:ext uri="{FF2B5EF4-FFF2-40B4-BE49-F238E27FC236}">
                <a16:creationId xmlns:a16="http://schemas.microsoft.com/office/drawing/2014/main" id="{70E9BDF7-E2F7-4D1E-AC45-CE1D985B4F3C}"/>
              </a:ext>
            </a:extLst>
          </p:cNvPr>
          <p:cNvSpPr txBox="1"/>
          <p:nvPr/>
        </p:nvSpPr>
        <p:spPr>
          <a:xfrm>
            <a:off x="2362200" y="1450784"/>
            <a:ext cx="9442174" cy="622671"/>
          </a:xfrm>
          <a:prstGeom prst="rect">
            <a:avLst/>
          </a:prstGeom>
          <a:noFill/>
        </p:spPr>
        <p:txBody>
          <a:bodyPr wrap="square">
            <a:spAutoFit/>
          </a:bodyPr>
          <a:lstStyle/>
          <a:p>
            <a:pPr marL="0" marR="0" lvl="0" indent="0" algn="just" defTabSz="914400" rtl="0" eaLnBrk="1" fontAlgn="auto" latinLnBrk="0" hangingPunct="1">
              <a:lnSpc>
                <a:spcPts val="3557"/>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Inter"/>
                <a:ea typeface="Inter"/>
                <a:cs typeface="Inter"/>
                <a:sym typeface="Inter"/>
              </a:rPr>
              <a:t>Vector Solutions</a:t>
            </a:r>
          </a:p>
        </p:txBody>
      </p:sp>
      <p:pic>
        <p:nvPicPr>
          <p:cNvPr id="5" name="Picture 4">
            <a:extLst>
              <a:ext uri="{FF2B5EF4-FFF2-40B4-BE49-F238E27FC236}">
                <a16:creationId xmlns:a16="http://schemas.microsoft.com/office/drawing/2014/main" id="{DA322E34-C795-4747-B719-1DC3EF496D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6005" y="4351819"/>
            <a:ext cx="10895990" cy="5320308"/>
          </a:xfrm>
          <a:prstGeom prst="rect">
            <a:avLst/>
          </a:prstGeom>
        </p:spPr>
      </p:pic>
      <p:pic>
        <p:nvPicPr>
          <p:cNvPr id="12" name="Picture 11">
            <a:extLst>
              <a:ext uri="{FF2B5EF4-FFF2-40B4-BE49-F238E27FC236}">
                <a16:creationId xmlns:a16="http://schemas.microsoft.com/office/drawing/2014/main" id="{BA724381-7FB9-47CA-8C12-A76C58FE9C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72800" y="410876"/>
            <a:ext cx="5148082" cy="2036068"/>
          </a:xfrm>
          <a:prstGeom prst="rect">
            <a:avLst/>
          </a:prstGeom>
        </p:spPr>
      </p:pic>
    </p:spTree>
    <p:extLst>
      <p:ext uri="{BB962C8B-B14F-4D97-AF65-F5344CB8AC3E}">
        <p14:creationId xmlns:p14="http://schemas.microsoft.com/office/powerpoint/2010/main" val="121862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97721" y="-272353"/>
            <a:ext cx="3006635" cy="2602106"/>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6795381">
            <a:off x="8064382" y="-4579269"/>
            <a:ext cx="8272268" cy="7159271"/>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705599" y="2619495"/>
            <a:ext cx="9409897" cy="4562596"/>
          </a:xfrm>
          <a:prstGeom prst="rect">
            <a:avLst/>
          </a:prstGeom>
        </p:spPr>
        <p:txBody>
          <a:bodyPr wrap="square" lIns="0" tIns="0" rIns="0" bIns="0" rtlCol="0" anchor="t">
            <a:spAutoFit/>
          </a:bodyPr>
          <a:lstStyle/>
          <a:p>
            <a:pPr marL="0" marR="0" lvl="0" indent="0" algn="just" defTabSz="914400" rtl="0" eaLnBrk="1" fontAlgn="auto" latinLnBrk="0" hangingPunct="1">
              <a:lnSpc>
                <a:spcPts val="3557"/>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Inter"/>
                <a:ea typeface="Inter"/>
                <a:cs typeface="Inter"/>
                <a:sym typeface="Inter"/>
              </a:rPr>
              <a:t>NJSIG Employment Practices Hotline Attorney (NEPHA)</a:t>
            </a:r>
          </a:p>
          <a:p>
            <a:pPr marL="0" marR="0" lvl="0" indent="0" algn="just" defTabSz="914400" rtl="0" eaLnBrk="1" fontAlgn="auto" latinLnBrk="0" hangingPunct="1">
              <a:lnSpc>
                <a:spcPts val="3557"/>
              </a:lnSpc>
              <a:spcBef>
                <a:spcPts val="0"/>
              </a:spcBef>
              <a:spcAft>
                <a:spcPts val="0"/>
              </a:spcAft>
              <a:buClrTx/>
              <a:buSzTx/>
              <a:buFontTx/>
              <a:buNone/>
              <a:tabLst/>
              <a:defRPr/>
            </a:pPr>
            <a:endParaRPr kumimoji="0" lang="en-US" sz="2540" b="0" i="0" u="none" strike="noStrike" kern="1200" cap="none" spc="0" normalizeH="0" baseline="0" noProof="0" dirty="0">
              <a:ln>
                <a:noFill/>
              </a:ln>
              <a:solidFill>
                <a:srgbClr val="000000"/>
              </a:solidFill>
              <a:effectLst/>
              <a:uLnTx/>
              <a:uFillTx/>
              <a:latin typeface="Inter"/>
              <a:ea typeface="Inter"/>
              <a:cs typeface="Inter"/>
              <a:sym typeface="Inter"/>
            </a:endParaRP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Operated by Cleary, Giacobbe, Alfieri and Jacobs</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Only a superintendent, BA, or HR manager may make contact</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Open to all districts that have errors &amp; omissions (E&amp;O) coverage </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Valuable, no-cost resource for expert guidance</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Answers to specific employment-related questions </a:t>
            </a:r>
          </a:p>
          <a:p>
            <a:pPr marL="457200" marR="0" lvl="0" indent="-457200" algn="just" defTabSz="914400" rtl="0" eaLnBrk="1" fontAlgn="auto" latinLnBrk="0" hangingPunct="1">
              <a:lnSpc>
                <a:spcPts val="3557"/>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Inter"/>
                <a:ea typeface="Inter"/>
                <a:cs typeface="Inter"/>
                <a:sym typeface="Inter"/>
              </a:rPr>
              <a:t>Deductible waived when districts seek hotline guidance before an E&amp;O claim and follow the advice provided. </a:t>
            </a:r>
          </a:p>
        </p:txBody>
      </p:sp>
      <p:pic>
        <p:nvPicPr>
          <p:cNvPr id="8" name="Picture 7">
            <a:extLst>
              <a:ext uri="{FF2B5EF4-FFF2-40B4-BE49-F238E27FC236}">
                <a16:creationId xmlns:a16="http://schemas.microsoft.com/office/drawing/2014/main" id="{F9E1C8F1-3D4F-4556-807F-C00B96208E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20400" y="723900"/>
            <a:ext cx="7006936" cy="9067800"/>
          </a:xfrm>
          <a:prstGeom prst="rect">
            <a:avLst/>
          </a:prstGeom>
        </p:spPr>
      </p:pic>
      <p:sp>
        <p:nvSpPr>
          <p:cNvPr id="13" name="TextBox 12">
            <a:extLst>
              <a:ext uri="{FF2B5EF4-FFF2-40B4-BE49-F238E27FC236}">
                <a16:creationId xmlns:a16="http://schemas.microsoft.com/office/drawing/2014/main" id="{70E9BDF7-E2F7-4D1E-AC45-CE1D985B4F3C}"/>
              </a:ext>
            </a:extLst>
          </p:cNvPr>
          <p:cNvSpPr txBox="1"/>
          <p:nvPr/>
        </p:nvSpPr>
        <p:spPr>
          <a:xfrm>
            <a:off x="2039780" y="1562100"/>
            <a:ext cx="9442174" cy="622671"/>
          </a:xfrm>
          <a:prstGeom prst="rect">
            <a:avLst/>
          </a:prstGeom>
          <a:noFill/>
        </p:spPr>
        <p:txBody>
          <a:bodyPr wrap="square">
            <a:spAutoFit/>
          </a:bodyPr>
          <a:lstStyle/>
          <a:p>
            <a:pPr marL="0" marR="0" lvl="0" indent="0" algn="just" defTabSz="914400" rtl="0" eaLnBrk="1" fontAlgn="auto" latinLnBrk="0" hangingPunct="1">
              <a:lnSpc>
                <a:spcPts val="3557"/>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00000"/>
                </a:solidFill>
                <a:effectLst/>
                <a:uLnTx/>
                <a:uFillTx/>
                <a:latin typeface="Inter"/>
                <a:ea typeface="Inter"/>
                <a:cs typeface="Inter"/>
                <a:sym typeface="Inter"/>
              </a:rPr>
              <a:t>The NEPHA Hotline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6934200" y="266700"/>
            <a:ext cx="9484251" cy="9484251"/>
          </a:xfrm>
          <a:custGeom>
            <a:avLst/>
            <a:gdLst/>
            <a:ahLst/>
            <a:cxnLst/>
            <a:rect l="l" t="t" r="r" b="b"/>
            <a:pathLst>
              <a:path w="9484251" h="9484251">
                <a:moveTo>
                  <a:pt x="0" y="0"/>
                </a:moveTo>
                <a:lnTo>
                  <a:pt x="9484251" y="0"/>
                </a:lnTo>
                <a:lnTo>
                  <a:pt x="9484251" y="9484252"/>
                </a:lnTo>
                <a:lnTo>
                  <a:pt x="0" y="94842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1371600"/>
            <a:endParaRPr lang="en-US" sz="2700">
              <a:solidFill>
                <a:prstClr val="black"/>
              </a:solidFill>
              <a:latin typeface="Aptos" panose="02110004020202020204"/>
            </a:endParaRPr>
          </a:p>
        </p:txBody>
      </p:sp>
      <p:sp>
        <p:nvSpPr>
          <p:cNvPr id="11" name="Freeform 11"/>
          <p:cNvSpPr/>
          <p:nvPr/>
        </p:nvSpPr>
        <p:spPr>
          <a:xfrm>
            <a:off x="16445246" y="387533"/>
            <a:ext cx="1628111" cy="641168"/>
          </a:xfrm>
          <a:custGeom>
            <a:avLst/>
            <a:gdLst/>
            <a:ahLst/>
            <a:cxnLst/>
            <a:rect l="l" t="t" r="r" b="b"/>
            <a:pathLst>
              <a:path w="1628111" h="641168">
                <a:moveTo>
                  <a:pt x="0" y="0"/>
                </a:moveTo>
                <a:lnTo>
                  <a:pt x="1628110" y="0"/>
                </a:lnTo>
                <a:lnTo>
                  <a:pt x="1628110" y="641168"/>
                </a:lnTo>
                <a:lnTo>
                  <a:pt x="0" y="641168"/>
                </a:lnTo>
                <a:lnTo>
                  <a:pt x="0" y="0"/>
                </a:lnTo>
                <a:close/>
              </a:path>
            </a:pathLst>
          </a:custGeom>
          <a:blipFill>
            <a:blip r:embed="rId3"/>
            <a:stretch>
              <a:fillRect/>
            </a:stretch>
          </a:blipFill>
        </p:spPr>
        <p:txBody>
          <a:bodyPr/>
          <a:lstStyle/>
          <a:p>
            <a:pPr defTabSz="1371600"/>
            <a:endParaRPr lang="en-US" sz="2700">
              <a:solidFill>
                <a:prstClr val="black"/>
              </a:solidFill>
              <a:latin typeface="Aptos" panose="02110004020202020204"/>
            </a:endParaRPr>
          </a:p>
        </p:txBody>
      </p:sp>
      <p:sp>
        <p:nvSpPr>
          <p:cNvPr id="13" name="TextBox 3">
            <a:extLst>
              <a:ext uri="{FF2B5EF4-FFF2-40B4-BE49-F238E27FC236}">
                <a16:creationId xmlns:a16="http://schemas.microsoft.com/office/drawing/2014/main" id="{9582827F-DD83-4FF3-AF93-757689DDA311}"/>
              </a:ext>
            </a:extLst>
          </p:cNvPr>
          <p:cNvSpPr txBox="1"/>
          <p:nvPr/>
        </p:nvSpPr>
        <p:spPr>
          <a:xfrm>
            <a:off x="5070875" y="1526660"/>
            <a:ext cx="12294066" cy="634084"/>
          </a:xfrm>
          <a:prstGeom prst="rect">
            <a:avLst/>
          </a:prstGeom>
        </p:spPr>
        <p:txBody>
          <a:bodyPr wrap="square" lIns="0" tIns="0" rIns="0" bIns="0" rtlCol="0" anchor="t">
            <a:spAutoFit/>
          </a:bodyPr>
          <a:lstStyle/>
          <a:p>
            <a:pPr defTabSz="1371600">
              <a:lnSpc>
                <a:spcPts val="4821"/>
              </a:lnSpc>
            </a:pPr>
            <a:r>
              <a:rPr lang="en-US" sz="4800" b="1" dirty="0">
                <a:solidFill>
                  <a:srgbClr val="135CAC"/>
                </a:solidFill>
                <a:latin typeface="Poppins Bold"/>
                <a:cs typeface="Poppins Bold"/>
                <a:sym typeface="Barlow Ultra-Bold"/>
              </a:rPr>
              <a:t>MEMBER SERVICE &amp; PARTNERSHIP</a:t>
            </a:r>
          </a:p>
        </p:txBody>
      </p:sp>
      <p:sp>
        <p:nvSpPr>
          <p:cNvPr id="14" name="TextBox 5">
            <a:extLst>
              <a:ext uri="{FF2B5EF4-FFF2-40B4-BE49-F238E27FC236}">
                <a16:creationId xmlns:a16="http://schemas.microsoft.com/office/drawing/2014/main" id="{F7D4A799-8844-4EE4-88DF-0C5CD36C26FA}"/>
              </a:ext>
            </a:extLst>
          </p:cNvPr>
          <p:cNvSpPr txBox="1"/>
          <p:nvPr/>
        </p:nvSpPr>
        <p:spPr>
          <a:xfrm>
            <a:off x="5748335" y="2513594"/>
            <a:ext cx="8159999" cy="552074"/>
          </a:xfrm>
          <a:prstGeom prst="rect">
            <a:avLst/>
          </a:prstGeom>
        </p:spPr>
        <p:txBody>
          <a:bodyPr wrap="square" lIns="0" tIns="0" rIns="0" bIns="0" rtlCol="0" anchor="t">
            <a:spAutoFit/>
          </a:bodyPr>
          <a:lstStyle/>
          <a:p>
            <a:pPr defTabSz="1371600">
              <a:lnSpc>
                <a:spcPts val="4251"/>
              </a:lnSpc>
            </a:pPr>
            <a:r>
              <a:rPr lang="en-US" sz="3600" b="1" dirty="0">
                <a:solidFill>
                  <a:srgbClr val="092882"/>
                </a:solidFill>
                <a:latin typeface="League Spartan"/>
                <a:sym typeface="Poppins Bold"/>
              </a:rPr>
              <a:t>MEMBER-CENTRIC</a:t>
            </a:r>
            <a:r>
              <a:rPr lang="en-US" sz="3600" b="1" dirty="0">
                <a:solidFill>
                  <a:srgbClr val="1B517B"/>
                </a:solidFill>
                <a:latin typeface="Poppins Bold"/>
                <a:ea typeface="Poppins Bold"/>
                <a:cs typeface="Poppins Bold"/>
                <a:sym typeface="Poppins Bold"/>
              </a:rPr>
              <a:t> </a:t>
            </a:r>
            <a:r>
              <a:rPr lang="en-US" sz="3600" b="1" dirty="0">
                <a:solidFill>
                  <a:srgbClr val="092882"/>
                </a:solidFill>
                <a:latin typeface="League Spartan"/>
                <a:sym typeface="Poppins Bold"/>
              </a:rPr>
              <a:t>SERVICE:</a:t>
            </a:r>
          </a:p>
        </p:txBody>
      </p:sp>
      <p:sp>
        <p:nvSpPr>
          <p:cNvPr id="16" name="TextBox 6">
            <a:extLst>
              <a:ext uri="{FF2B5EF4-FFF2-40B4-BE49-F238E27FC236}">
                <a16:creationId xmlns:a16="http://schemas.microsoft.com/office/drawing/2014/main" id="{8B2D1D3E-1676-4BD6-A6A6-C2385B02563C}"/>
              </a:ext>
            </a:extLst>
          </p:cNvPr>
          <p:cNvSpPr txBox="1"/>
          <p:nvPr/>
        </p:nvSpPr>
        <p:spPr>
          <a:xfrm>
            <a:off x="5654716" y="3112819"/>
            <a:ext cx="6584519" cy="6257739"/>
          </a:xfrm>
          <a:prstGeom prst="rect">
            <a:avLst/>
          </a:prstGeom>
        </p:spPr>
        <p:txBody>
          <a:bodyPr wrap="square" lIns="0" tIns="0" rIns="0" bIns="0" rtlCol="0" anchor="t">
            <a:spAutoFit/>
          </a:bodyPr>
          <a:lstStyle/>
          <a:p>
            <a:pPr indent="-369107" algn="just" defTabSz="1371600">
              <a:lnSpc>
                <a:spcPts val="3521"/>
              </a:lnSpc>
            </a:pPr>
            <a:r>
              <a:rPr lang="en-US" sz="3000" b="1" dirty="0">
                <a:solidFill>
                  <a:prstClr val="black"/>
                </a:solidFill>
                <a:latin typeface="Poppins" panose="00000500000000000000" pitchFamily="2" charset="0"/>
                <a:ea typeface="Calibri" panose="020F0502020204030204" pitchFamily="34" charset="0"/>
                <a:cs typeface="Poppins" panose="00000500000000000000" pitchFamily="2" charset="0"/>
              </a:rPr>
              <a:t>Training and Education</a:t>
            </a:r>
            <a:r>
              <a:rPr lang="en-US" sz="3000" dirty="0">
                <a:solidFill>
                  <a:prstClr val="black"/>
                </a:solidFill>
                <a:latin typeface="Poppins" panose="00000500000000000000" pitchFamily="2" charset="0"/>
                <a:ea typeface="Calibri" panose="020F0502020204030204" pitchFamily="34" charset="0"/>
                <a:cs typeface="Poppins" panose="00000500000000000000" pitchFamily="2" charset="0"/>
              </a:rPr>
              <a:t>:</a:t>
            </a: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Safety committees</a:t>
            </a: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Online &amp; in-house training</a:t>
            </a:r>
          </a:p>
          <a:p>
            <a:pPr marL="1609673" lvl="3" indent="-422258"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Vector Solutions </a:t>
            </a:r>
            <a:endParaRPr lang="en-US" sz="2400" b="1" i="1" dirty="0">
              <a:solidFill>
                <a:srgbClr val="4EA72E"/>
              </a:solidFill>
              <a:latin typeface="Poppins" panose="00000500000000000000" pitchFamily="2" charset="0"/>
              <a:ea typeface="Poppins"/>
              <a:cs typeface="Poppins" panose="00000500000000000000" pitchFamily="2" charset="0"/>
              <a:sym typeface="Poppins"/>
            </a:endParaRP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Defensive driving training</a:t>
            </a:r>
          </a:p>
          <a:p>
            <a:pPr marL="976287" lvl="2" indent="-316694" defTabSz="1371600">
              <a:lnSpc>
                <a:spcPts val="3521"/>
              </a:lnSpc>
              <a:buFont typeface="Arial"/>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Workers’ compensation training</a:t>
            </a:r>
            <a:br>
              <a:rPr lang="en-US" sz="2700" dirty="0">
                <a:solidFill>
                  <a:srgbClr val="000000"/>
                </a:solidFill>
                <a:latin typeface="Poppins" panose="00000500000000000000" pitchFamily="2" charset="0"/>
                <a:ea typeface="Poppins"/>
                <a:cs typeface="Poppins" panose="00000500000000000000" pitchFamily="2" charset="0"/>
                <a:sym typeface="Poppins"/>
              </a:rPr>
            </a:br>
            <a:endParaRPr lang="en-US" sz="2700" dirty="0">
              <a:solidFill>
                <a:srgbClr val="000000"/>
              </a:solidFill>
              <a:latin typeface="Poppins" panose="00000500000000000000" pitchFamily="2" charset="0"/>
              <a:ea typeface="Poppins"/>
              <a:cs typeface="Poppins" panose="00000500000000000000" pitchFamily="2" charset="0"/>
              <a:sym typeface="Poppins"/>
            </a:endParaRPr>
          </a:p>
          <a:p>
            <a:pPr marL="0" lvl="1" indent="-26207" algn="just" defTabSz="1371600">
              <a:lnSpc>
                <a:spcPts val="3521"/>
              </a:lnSpc>
            </a:pPr>
            <a:r>
              <a:rPr lang="en-US" sz="3000" b="1" dirty="0">
                <a:solidFill>
                  <a:srgbClr val="000000"/>
                </a:solidFill>
                <a:latin typeface="Poppins" panose="00000500000000000000" pitchFamily="2" charset="0"/>
                <a:ea typeface="Poppins"/>
                <a:cs typeface="Poppins" panose="00000500000000000000" pitchFamily="2" charset="0"/>
                <a:sym typeface="Poppins"/>
              </a:rPr>
              <a:t>Inspections:</a:t>
            </a:r>
          </a:p>
          <a:p>
            <a:pPr marL="402419" lvl="1" indent="-428625" algn="just" defTabSz="1371600">
              <a:lnSpc>
                <a:spcPts val="3521"/>
              </a:lnSpc>
              <a:buFont typeface="Arial" panose="020B0604020202020204" pitchFamily="34" charset="0"/>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Property: Every 5 years</a:t>
            </a:r>
          </a:p>
          <a:p>
            <a:pPr marL="402419" lvl="1" indent="-428625" algn="just" defTabSz="1371600">
              <a:lnSpc>
                <a:spcPts val="3521"/>
              </a:lnSpc>
              <a:buFont typeface="Arial" panose="020B0604020202020204" pitchFamily="34" charset="0"/>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Playground: Annual (by request)</a:t>
            </a:r>
          </a:p>
          <a:p>
            <a:pPr marL="402419" lvl="1" indent="-428625" algn="just" defTabSz="1371600">
              <a:lnSpc>
                <a:spcPts val="3521"/>
              </a:lnSpc>
              <a:buFont typeface="Arial" panose="020B0604020202020204" pitchFamily="34" charset="0"/>
              <a:buChar char="•"/>
            </a:pPr>
            <a:r>
              <a:rPr lang="en-US" sz="2400" dirty="0">
                <a:solidFill>
                  <a:srgbClr val="000000"/>
                </a:solidFill>
                <a:highlight>
                  <a:srgbClr val="FFFF00"/>
                </a:highlight>
                <a:latin typeface="Poppins" panose="00000500000000000000" pitchFamily="2" charset="0"/>
                <a:ea typeface="Poppins"/>
                <a:cs typeface="Poppins" panose="00000500000000000000" pitchFamily="2" charset="0"/>
                <a:sym typeface="Poppins"/>
              </a:rPr>
              <a:t>NEW: Pre-QSAC Inspections!</a:t>
            </a:r>
          </a:p>
          <a:p>
            <a:pPr marL="0" lvl="1" indent="-26207" algn="just" defTabSz="1371600">
              <a:lnSpc>
                <a:spcPts val="3521"/>
              </a:lnSpc>
            </a:pPr>
            <a:endParaRPr lang="en-US" sz="2100" dirty="0">
              <a:solidFill>
                <a:srgbClr val="000000"/>
              </a:solidFill>
              <a:latin typeface="Poppins" panose="00000500000000000000" pitchFamily="2" charset="0"/>
              <a:ea typeface="Poppins"/>
              <a:cs typeface="Poppins" panose="00000500000000000000" pitchFamily="2" charset="0"/>
              <a:sym typeface="Poppins"/>
            </a:endParaRPr>
          </a:p>
          <a:p>
            <a:pPr marL="0" lvl="1" indent="-26207" algn="just" defTabSz="1371600">
              <a:lnSpc>
                <a:spcPts val="3521"/>
              </a:lnSpc>
            </a:pPr>
            <a:r>
              <a:rPr lang="en-US" sz="3000" b="1" dirty="0">
                <a:solidFill>
                  <a:srgbClr val="000000"/>
                </a:solidFill>
                <a:latin typeface="Poppins" panose="00000500000000000000" pitchFamily="2" charset="0"/>
                <a:ea typeface="Poppins"/>
                <a:cs typeface="Poppins" panose="00000500000000000000" pitchFamily="2" charset="0"/>
                <a:sym typeface="Poppins"/>
              </a:rPr>
              <a:t>Valuation Services / Appraisals:</a:t>
            </a:r>
          </a:p>
          <a:p>
            <a:pPr marL="402419" lvl="1" indent="-428625" algn="just" defTabSz="1371600">
              <a:lnSpc>
                <a:spcPts val="3521"/>
              </a:lnSpc>
              <a:buFont typeface="Arial" panose="020B0604020202020204" pitchFamily="34" charset="0"/>
              <a:buChar char="•"/>
            </a:pPr>
            <a:r>
              <a:rPr lang="en-US" sz="2400" dirty="0">
                <a:solidFill>
                  <a:srgbClr val="000000"/>
                </a:solidFill>
                <a:latin typeface="Poppins" panose="00000500000000000000" pitchFamily="2" charset="0"/>
                <a:ea typeface="Poppins"/>
                <a:cs typeface="Poppins" panose="00000500000000000000" pitchFamily="2" charset="0"/>
                <a:sym typeface="Poppins"/>
              </a:rPr>
              <a:t>Every 4 years via CBIZ</a:t>
            </a:r>
            <a:endParaRPr lang="en-US" sz="2400" dirty="0">
              <a:solidFill>
                <a:srgbClr val="000000"/>
              </a:solidFill>
              <a:latin typeface="Poppins"/>
              <a:ea typeface="Poppins"/>
              <a:cs typeface="Poppins"/>
              <a:sym typeface="Poppins"/>
            </a:endParaRPr>
          </a:p>
        </p:txBody>
      </p:sp>
      <p:grpSp>
        <p:nvGrpSpPr>
          <p:cNvPr id="21" name="Group 13">
            <a:extLst>
              <a:ext uri="{FF2B5EF4-FFF2-40B4-BE49-F238E27FC236}">
                <a16:creationId xmlns:a16="http://schemas.microsoft.com/office/drawing/2014/main" id="{33B1F3ED-7C9A-40F9-81EA-B53D89C16462}"/>
              </a:ext>
            </a:extLst>
          </p:cNvPr>
          <p:cNvGrpSpPr/>
          <p:nvPr/>
        </p:nvGrpSpPr>
        <p:grpSpPr>
          <a:xfrm>
            <a:off x="735325" y="2033923"/>
            <a:ext cx="3798467" cy="3798452"/>
            <a:chOff x="0" y="0"/>
            <a:chExt cx="6350000" cy="6349975"/>
          </a:xfrm>
        </p:grpSpPr>
        <p:sp>
          <p:nvSpPr>
            <p:cNvPr id="22" name="Freeform 14">
              <a:extLst>
                <a:ext uri="{FF2B5EF4-FFF2-40B4-BE49-F238E27FC236}">
                  <a16:creationId xmlns:a16="http://schemas.microsoft.com/office/drawing/2014/main" id="{7F7D8930-67FF-4A89-8D7F-E39393768B99}"/>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45970" t="-2893" r="-33839" b="-16762"/>
              </a:stretch>
            </a:blipFill>
          </p:spPr>
          <p:txBody>
            <a:bodyPr/>
            <a:lstStyle/>
            <a:p>
              <a:pPr defTabSz="1371600"/>
              <a:endParaRPr lang="en-US" sz="2700">
                <a:solidFill>
                  <a:prstClr val="black"/>
                </a:solidFill>
                <a:latin typeface="Aptos" panose="02110004020202020204"/>
              </a:endParaRPr>
            </a:p>
          </p:txBody>
        </p:sp>
      </p:grpSp>
      <p:grpSp>
        <p:nvGrpSpPr>
          <p:cNvPr id="26" name="Group 21">
            <a:extLst>
              <a:ext uri="{FF2B5EF4-FFF2-40B4-BE49-F238E27FC236}">
                <a16:creationId xmlns:a16="http://schemas.microsoft.com/office/drawing/2014/main" id="{CEA54469-409D-4649-B1A6-3AE7713557D5}"/>
              </a:ext>
            </a:extLst>
          </p:cNvPr>
          <p:cNvGrpSpPr/>
          <p:nvPr/>
        </p:nvGrpSpPr>
        <p:grpSpPr>
          <a:xfrm>
            <a:off x="271201" y="5404062"/>
            <a:ext cx="3020756" cy="3020742"/>
            <a:chOff x="0" y="0"/>
            <a:chExt cx="6350000" cy="6349975"/>
          </a:xfrm>
        </p:grpSpPr>
        <p:sp>
          <p:nvSpPr>
            <p:cNvPr id="27" name="Freeform 22">
              <a:extLst>
                <a:ext uri="{FF2B5EF4-FFF2-40B4-BE49-F238E27FC236}">
                  <a16:creationId xmlns:a16="http://schemas.microsoft.com/office/drawing/2014/main" id="{20D3AD68-1FF4-4C97-86F2-F28812B3D446}"/>
                </a:ext>
              </a:extLst>
            </p:cNvPr>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60928" t="-102052" r="-61812" b="-845"/>
              </a:stretch>
            </a:blipFill>
          </p:spPr>
          <p:txBody>
            <a:bodyPr/>
            <a:lstStyle/>
            <a:p>
              <a:pPr defTabSz="1371600"/>
              <a:endParaRPr lang="en-US" sz="2700">
                <a:solidFill>
                  <a:prstClr val="black"/>
                </a:solidFill>
                <a:latin typeface="Aptos" panose="02110004020202020204"/>
              </a:endParaRPr>
            </a:p>
          </p:txBody>
        </p:sp>
      </p:grpSp>
    </p:spTree>
    <p:extLst>
      <p:ext uri="{BB962C8B-B14F-4D97-AF65-F5344CB8AC3E}">
        <p14:creationId xmlns:p14="http://schemas.microsoft.com/office/powerpoint/2010/main" val="922053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2000" y="876302"/>
            <a:ext cx="9144000" cy="551433"/>
          </a:xfrm>
          <a:prstGeom prst="rect">
            <a:avLst/>
          </a:prstGeom>
        </p:spPr>
        <p:txBody>
          <a:bodyPr lIns="0" tIns="0" rIns="0" bIns="0" rtlCol="0" anchor="t">
            <a:spAutoFit/>
          </a:bodyPr>
          <a:lstStyle/>
          <a:p>
            <a:pPr marL="0" marR="0" lvl="0" indent="0" algn="ctr" defTabSz="1371600" rtl="0" eaLnBrk="1" fontAlgn="auto" latinLnBrk="0" hangingPunct="1">
              <a:lnSpc>
                <a:spcPts val="4310"/>
              </a:lnSpc>
              <a:spcBef>
                <a:spcPts val="0"/>
              </a:spcBef>
              <a:spcAft>
                <a:spcPts val="0"/>
              </a:spcAft>
              <a:buClrTx/>
              <a:buSzTx/>
              <a:buFontTx/>
              <a:buNone/>
              <a:tabLst/>
              <a:defRPr/>
            </a:pPr>
            <a:r>
              <a:rPr kumimoji="0" lang="en-US" sz="3747" b="1" i="0" u="none" strike="noStrike" kern="1200" cap="none" spc="0" normalizeH="0" baseline="0" noProof="0" dirty="0">
                <a:ln>
                  <a:noFill/>
                </a:ln>
                <a:solidFill>
                  <a:srgbClr val="000000"/>
                </a:solidFill>
                <a:effectLst/>
                <a:uLnTx/>
                <a:uFillTx/>
                <a:latin typeface="Inter Bold"/>
                <a:ea typeface="Inter Bold"/>
                <a:cs typeface="Inter Bold"/>
                <a:sym typeface="Inter Bold"/>
              </a:rPr>
              <a:t>NJSIG @ NJSBA Workshop 2026</a:t>
            </a:r>
          </a:p>
        </p:txBody>
      </p:sp>
      <p:graphicFrame>
        <p:nvGraphicFramePr>
          <p:cNvPr id="10" name="Table 10">
            <a:extLst>
              <a:ext uri="{FF2B5EF4-FFF2-40B4-BE49-F238E27FC236}">
                <a16:creationId xmlns:a16="http://schemas.microsoft.com/office/drawing/2014/main" id="{D303F1D5-1C6E-4CFC-A585-0DA0E27BE0D2}"/>
              </a:ext>
            </a:extLst>
          </p:cNvPr>
          <p:cNvGraphicFramePr>
            <a:graphicFrameLocks noGrp="1"/>
          </p:cNvGraphicFramePr>
          <p:nvPr/>
        </p:nvGraphicFramePr>
        <p:xfrm>
          <a:off x="457200" y="2141220"/>
          <a:ext cx="12420600" cy="7452360"/>
        </p:xfrm>
        <a:graphic>
          <a:graphicData uri="http://schemas.openxmlformats.org/drawingml/2006/table">
            <a:tbl>
              <a:tblPr firstRow="1" bandRow="1">
                <a:tableStyleId>{5C22544A-7EE6-4342-B048-85BDC9FD1C3A}</a:tableStyleId>
              </a:tblPr>
              <a:tblGrid>
                <a:gridCol w="6210300">
                  <a:extLst>
                    <a:ext uri="{9D8B030D-6E8A-4147-A177-3AD203B41FA5}">
                      <a16:colId xmlns:a16="http://schemas.microsoft.com/office/drawing/2014/main" val="822713066"/>
                    </a:ext>
                  </a:extLst>
                </a:gridCol>
                <a:gridCol w="6210300">
                  <a:extLst>
                    <a:ext uri="{9D8B030D-6E8A-4147-A177-3AD203B41FA5}">
                      <a16:colId xmlns:a16="http://schemas.microsoft.com/office/drawing/2014/main" val="757221241"/>
                    </a:ext>
                  </a:extLst>
                </a:gridCol>
              </a:tblGrid>
              <a:tr h="777240">
                <a:tc gridSpan="2">
                  <a:txBody>
                    <a:bodyPr/>
                    <a:lstStyle/>
                    <a:p>
                      <a:pPr algn="ctr"/>
                      <a:r>
                        <a:rPr lang="en-US" sz="4500" dirty="0"/>
                        <a:t>NJSIG Presentations</a:t>
                      </a:r>
                    </a:p>
                  </a:txBody>
                  <a:tcPr/>
                </a:tc>
                <a:tc hMerge="1">
                  <a:txBody>
                    <a:bodyPr/>
                    <a:lstStyle/>
                    <a:p>
                      <a:endParaRPr lang="en-US" dirty="0"/>
                    </a:p>
                  </a:txBody>
                  <a:tcPr/>
                </a:tc>
                <a:extLst>
                  <a:ext uri="{0D108BD9-81ED-4DB2-BD59-A6C34878D82A}">
                    <a16:rowId xmlns:a16="http://schemas.microsoft.com/office/drawing/2014/main" val="2037625924"/>
                  </a:ext>
                </a:extLst>
              </a:tr>
              <a:tr h="6675120">
                <a:tc>
                  <a:txBody>
                    <a:bodyPr/>
                    <a:lstStyle/>
                    <a:p>
                      <a:pPr algn="ctr"/>
                      <a:r>
                        <a:rPr lang="en-US" sz="3600" b="1" dirty="0"/>
                        <a:t>Board Ethics: Risks &amp; Realities</a:t>
                      </a:r>
                    </a:p>
                    <a:p>
                      <a:pPr algn="ctr"/>
                      <a:r>
                        <a:rPr lang="en-US" sz="3000" i="1" dirty="0"/>
                        <a:t>Presenters: </a:t>
                      </a:r>
                    </a:p>
                    <a:p>
                      <a:pPr algn="ctr"/>
                      <a:r>
                        <a:rPr lang="en-US" sz="3000" dirty="0"/>
                        <a:t>Sherwin Archibald</a:t>
                      </a:r>
                    </a:p>
                    <a:p>
                      <a:pPr algn="ctr"/>
                      <a:r>
                        <a:rPr lang="en-US" sz="3000" dirty="0"/>
                        <a:t>Rita Barone, Esq.</a:t>
                      </a:r>
                    </a:p>
                    <a:p>
                      <a:pPr algn="ctr"/>
                      <a:endParaRPr lang="en-US" sz="3000" dirty="0"/>
                    </a:p>
                    <a:p>
                      <a:pPr algn="ctr"/>
                      <a:r>
                        <a:rPr lang="en-US" sz="3000" b="1" dirty="0"/>
                        <a:t>Tuesday, October 20, 2026</a:t>
                      </a:r>
                    </a:p>
                    <a:p>
                      <a:pPr algn="ctr"/>
                      <a:r>
                        <a:rPr lang="en-US" sz="3000" dirty="0"/>
                        <a:t>9:30am – 10:30am</a:t>
                      </a:r>
                      <a:br>
                        <a:rPr lang="en-US" sz="3000" dirty="0"/>
                      </a:br>
                      <a:r>
                        <a:rPr lang="en-US" sz="3000" dirty="0"/>
                        <a:t>1:00pm – 2:00pm</a:t>
                      </a:r>
                    </a:p>
                    <a:p>
                      <a:pPr algn="ctr"/>
                      <a:endParaRPr lang="en-US" sz="3000" dirty="0"/>
                    </a:p>
                    <a:p>
                      <a:pPr algn="ctr"/>
                      <a:r>
                        <a:rPr lang="en-US" sz="3000" dirty="0"/>
                        <a:t>Room 420</a:t>
                      </a:r>
                    </a:p>
                    <a:p>
                      <a:pPr algn="ctr"/>
                      <a:endParaRPr lang="en-US" sz="3000" kern="1200" dirty="0">
                        <a:solidFill>
                          <a:schemeClr val="dk1"/>
                        </a:solidFill>
                        <a:effectLst/>
                        <a:latin typeface="+mn-lt"/>
                        <a:ea typeface="+mn-ea"/>
                        <a:cs typeface="+mn-cs"/>
                      </a:endParaRPr>
                    </a:p>
                    <a:p>
                      <a:pPr algn="ctr"/>
                      <a:r>
                        <a:rPr lang="en-US" sz="3000" i="1" kern="1200" dirty="0">
                          <a:solidFill>
                            <a:schemeClr val="dk1"/>
                          </a:solidFill>
                          <a:effectLst/>
                          <a:latin typeface="+mn-lt"/>
                          <a:ea typeface="+mn-ea"/>
                          <a:cs typeface="+mn-cs"/>
                        </a:rPr>
                        <a:t>Continuing Education Credits:</a:t>
                      </a:r>
                    </a:p>
                    <a:p>
                      <a:pPr algn="ctr"/>
                      <a:r>
                        <a:rPr lang="en-US" sz="3000" kern="1200" dirty="0">
                          <a:solidFill>
                            <a:schemeClr val="dk1"/>
                          </a:solidFill>
                          <a:effectLst/>
                          <a:latin typeface="+mn-lt"/>
                          <a:ea typeface="+mn-ea"/>
                          <a:cs typeface="+mn-cs"/>
                        </a:rPr>
                        <a:t>.5 Board member Academy</a:t>
                      </a:r>
                    </a:p>
                    <a:p>
                      <a:pPr algn="ctr"/>
                      <a:r>
                        <a:rPr lang="en-US" sz="3000" kern="1200" dirty="0">
                          <a:solidFill>
                            <a:schemeClr val="dk1"/>
                          </a:solidFill>
                          <a:effectLst/>
                          <a:latin typeface="+mn-lt"/>
                          <a:ea typeface="+mn-ea"/>
                          <a:cs typeface="+mn-cs"/>
                        </a:rPr>
                        <a:t>1 Qualified Purchasing Agent – Ethics</a:t>
                      </a:r>
                      <a:endParaRPr lang="en-US" sz="4500" dirty="0"/>
                    </a:p>
                  </a:txBody>
                  <a:tcPr/>
                </a:tc>
                <a:tc>
                  <a:txBody>
                    <a:bodyPr/>
                    <a:lstStyle/>
                    <a:p>
                      <a:pPr algn="ctr"/>
                      <a:r>
                        <a:rPr lang="en-US" sz="3600" b="1" dirty="0"/>
                        <a:t>Navigating Special Education Claims: Pitfalls &amp; Best Practices</a:t>
                      </a:r>
                    </a:p>
                    <a:p>
                      <a:pPr algn="ctr"/>
                      <a:r>
                        <a:rPr lang="en-US" sz="3000" i="1" dirty="0"/>
                        <a:t>Presenters: </a:t>
                      </a:r>
                    </a:p>
                    <a:p>
                      <a:pPr algn="ctr"/>
                      <a:r>
                        <a:rPr lang="en-US" sz="3000" dirty="0"/>
                        <a:t>Anthony Fernandez</a:t>
                      </a:r>
                    </a:p>
                    <a:p>
                      <a:pPr algn="ctr"/>
                      <a:r>
                        <a:rPr lang="en-US" sz="3000" dirty="0"/>
                        <a:t>Eric Harrison, Esq.</a:t>
                      </a:r>
                    </a:p>
                    <a:p>
                      <a:pPr algn="ctr"/>
                      <a:endParaRPr lang="en-US" sz="3000" dirty="0"/>
                    </a:p>
                    <a:p>
                      <a:pPr algn="ctr"/>
                      <a:r>
                        <a:rPr lang="en-US" sz="3000" b="1" dirty="0"/>
                        <a:t>Wednesday, October 21, 2026</a:t>
                      </a:r>
                    </a:p>
                    <a:p>
                      <a:pPr algn="ctr"/>
                      <a:r>
                        <a:rPr lang="en-US" sz="3000" dirty="0"/>
                        <a:t>11:30am – 12:15pm</a:t>
                      </a:r>
                      <a:br>
                        <a:rPr lang="en-US" sz="3000" dirty="0"/>
                      </a:br>
                      <a:r>
                        <a:rPr lang="en-US" sz="3000" dirty="0"/>
                        <a:t>2:00pm – 2:45pm</a:t>
                      </a:r>
                    </a:p>
                    <a:p>
                      <a:pPr algn="ctr"/>
                      <a:endParaRPr lang="en-US" sz="3000" dirty="0"/>
                    </a:p>
                    <a:p>
                      <a:pPr algn="ctr"/>
                      <a:r>
                        <a:rPr lang="en-US" sz="3000" dirty="0"/>
                        <a:t>Room 313 Learning Lab</a:t>
                      </a:r>
                    </a:p>
                    <a:p>
                      <a:pPr algn="ctr"/>
                      <a:endParaRPr lang="en-US" sz="3000" kern="1200" dirty="0">
                        <a:solidFill>
                          <a:schemeClr val="dk1"/>
                        </a:solidFill>
                        <a:effectLst/>
                        <a:latin typeface="+mn-lt"/>
                        <a:ea typeface="+mn-ea"/>
                        <a:cs typeface="+mn-cs"/>
                      </a:endParaRPr>
                    </a:p>
                    <a:p>
                      <a:pPr algn="ctr"/>
                      <a:r>
                        <a:rPr lang="en-US" sz="3000" i="1" kern="1200" dirty="0">
                          <a:solidFill>
                            <a:schemeClr val="dk1"/>
                          </a:solidFill>
                          <a:effectLst/>
                          <a:latin typeface="+mn-lt"/>
                          <a:ea typeface="+mn-ea"/>
                          <a:cs typeface="+mn-cs"/>
                        </a:rPr>
                        <a:t>Continuing Education Credits:</a:t>
                      </a:r>
                    </a:p>
                    <a:p>
                      <a:pPr algn="ctr"/>
                      <a:r>
                        <a:rPr lang="en-US" sz="3000" kern="1200" dirty="0">
                          <a:solidFill>
                            <a:schemeClr val="dk1"/>
                          </a:solidFill>
                          <a:effectLst/>
                          <a:latin typeface="+mn-lt"/>
                          <a:ea typeface="+mn-ea"/>
                          <a:cs typeface="+mn-cs"/>
                        </a:rPr>
                        <a:t>.25 Board member Academy</a:t>
                      </a:r>
                    </a:p>
                  </a:txBody>
                  <a:tcPr/>
                </a:tc>
                <a:extLst>
                  <a:ext uri="{0D108BD9-81ED-4DB2-BD59-A6C34878D82A}">
                    <a16:rowId xmlns:a16="http://schemas.microsoft.com/office/drawing/2014/main" val="1965937793"/>
                  </a:ext>
                </a:extLst>
              </a:tr>
            </a:tbl>
          </a:graphicData>
        </a:graphic>
      </p:graphicFrame>
      <p:pic>
        <p:nvPicPr>
          <p:cNvPr id="3" name="Picture 2">
            <a:extLst>
              <a:ext uri="{FF2B5EF4-FFF2-40B4-BE49-F238E27FC236}">
                <a16:creationId xmlns:a16="http://schemas.microsoft.com/office/drawing/2014/main" id="{CA9EDFF3-331A-46C0-B526-91BAA6D44F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97440" y="5096390"/>
            <a:ext cx="4333361" cy="4333361"/>
          </a:xfrm>
          <a:prstGeom prst="rect">
            <a:avLst/>
          </a:prstGeom>
        </p:spPr>
      </p:pic>
      <p:sp>
        <p:nvSpPr>
          <p:cNvPr id="6" name="Freeform 7">
            <a:extLst>
              <a:ext uri="{FF2B5EF4-FFF2-40B4-BE49-F238E27FC236}">
                <a16:creationId xmlns:a16="http://schemas.microsoft.com/office/drawing/2014/main" id="{94C0AC8E-5210-46D1-A795-F9914BFF7B7D}"/>
              </a:ext>
            </a:extLst>
          </p:cNvPr>
          <p:cNvSpPr/>
          <p:nvPr/>
        </p:nvSpPr>
        <p:spPr>
          <a:xfrm rot="984738">
            <a:off x="14844831" y="76978"/>
            <a:ext cx="3521511" cy="3047708"/>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8">
            <a:extLst>
              <a:ext uri="{FF2B5EF4-FFF2-40B4-BE49-F238E27FC236}">
                <a16:creationId xmlns:a16="http://schemas.microsoft.com/office/drawing/2014/main" id="{51C0FFFB-38FC-43FD-8990-98A0784C517F}"/>
              </a:ext>
            </a:extLst>
          </p:cNvPr>
          <p:cNvSpPr/>
          <p:nvPr/>
        </p:nvSpPr>
        <p:spPr>
          <a:xfrm rot="984738">
            <a:off x="17929133" y="-667501"/>
            <a:ext cx="3521511" cy="3047708"/>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a:extLst>
              <a:ext uri="{FF2B5EF4-FFF2-40B4-BE49-F238E27FC236}">
                <a16:creationId xmlns:a16="http://schemas.microsoft.com/office/drawing/2014/main" id="{33589812-2250-4946-B8DC-B11D6A6C6168}"/>
              </a:ext>
            </a:extLst>
          </p:cNvPr>
          <p:cNvSpPr/>
          <p:nvPr/>
        </p:nvSpPr>
        <p:spPr>
          <a:xfrm rot="-9815261">
            <a:off x="12641881" y="-2202899"/>
            <a:ext cx="3528806" cy="3054021"/>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0">
            <a:extLst>
              <a:ext uri="{FF2B5EF4-FFF2-40B4-BE49-F238E27FC236}">
                <a16:creationId xmlns:a16="http://schemas.microsoft.com/office/drawing/2014/main" id="{D5F4F78D-072E-4688-B248-FEB7D37F4CB6}"/>
              </a:ext>
            </a:extLst>
          </p:cNvPr>
          <p:cNvSpPr/>
          <p:nvPr/>
        </p:nvSpPr>
        <p:spPr>
          <a:xfrm rot="-9815261">
            <a:off x="17034677" y="2381852"/>
            <a:ext cx="3528806" cy="3054021"/>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769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028700" y="1028700"/>
            <a:ext cx="16230600" cy="8229600"/>
          </a:xfrm>
          <a:custGeom>
            <a:avLst/>
            <a:gdLst/>
            <a:ahLst/>
            <a:cxnLst/>
            <a:rect l="l" t="t" r="r" b="b"/>
            <a:pathLst>
              <a:path w="4274726" h="2167467">
                <a:moveTo>
                  <a:pt x="0" y="0"/>
                </a:moveTo>
                <a:lnTo>
                  <a:pt x="4274726" y="0"/>
                </a:lnTo>
                <a:lnTo>
                  <a:pt x="4274726" y="2167467"/>
                </a:lnTo>
                <a:lnTo>
                  <a:pt x="0" y="2167467"/>
                </a:lnTo>
                <a:close/>
              </a:path>
            </a:pathLst>
          </a:custGeom>
          <a:solidFill>
            <a:srgbClr val="FFFFFF"/>
          </a:solidFill>
          <a:ln w="19050" cap="sq">
            <a:solidFill>
              <a:srgbClr val="0D2F60"/>
            </a:solidFill>
            <a:prstDash val="solid"/>
            <a:miter/>
          </a:ln>
        </p:spPr>
        <p:txBody>
          <a:bodyPr/>
          <a:lstStyle/>
          <a:p>
            <a:endParaRPr lang="en-US"/>
          </a:p>
        </p:txBody>
      </p:sp>
      <p:sp>
        <p:nvSpPr>
          <p:cNvPr id="5" name="TextBox 5"/>
          <p:cNvSpPr txBox="1"/>
          <p:nvPr/>
        </p:nvSpPr>
        <p:spPr>
          <a:xfrm>
            <a:off x="2809560" y="4063900"/>
            <a:ext cx="12844374" cy="3005951"/>
          </a:xfrm>
          <a:prstGeom prst="rect">
            <a:avLst/>
          </a:prstGeom>
        </p:spPr>
        <p:txBody>
          <a:bodyPr lIns="0" tIns="0" rIns="0" bIns="0" rtlCol="0" anchor="t">
            <a:spAutoFit/>
          </a:bodyPr>
          <a:lstStyle/>
          <a:p>
            <a:pPr algn="ctr">
              <a:lnSpc>
                <a:spcPts val="9799"/>
              </a:lnSpc>
            </a:pPr>
            <a:r>
              <a:rPr lang="en-US" sz="6999" dirty="0">
                <a:solidFill>
                  <a:srgbClr val="0D2F60"/>
                </a:solidFill>
                <a:latin typeface="League Spartan"/>
                <a:ea typeface="League Spartan"/>
                <a:cs typeface="League Spartan"/>
                <a:sym typeface="League Spartan"/>
              </a:rPr>
              <a:t>Brian Maitland</a:t>
            </a:r>
          </a:p>
          <a:p>
            <a:pPr algn="ctr">
              <a:lnSpc>
                <a:spcPts val="4620"/>
              </a:lnSpc>
            </a:pPr>
            <a:endParaRPr lang="en-US" sz="6999" dirty="0">
              <a:solidFill>
                <a:srgbClr val="0D2F60"/>
              </a:solidFill>
              <a:latin typeface="League Spartan"/>
              <a:ea typeface="League Spartan"/>
              <a:cs typeface="League Spartan"/>
              <a:sym typeface="League Spartan"/>
            </a:endParaRPr>
          </a:p>
          <a:p>
            <a:pPr algn="ctr">
              <a:lnSpc>
                <a:spcPts val="4620"/>
              </a:lnSpc>
            </a:pPr>
            <a:r>
              <a:rPr lang="en-US" sz="3300" dirty="0">
                <a:solidFill>
                  <a:srgbClr val="0D2F60"/>
                </a:solidFill>
                <a:latin typeface="League Spartan"/>
                <a:ea typeface="League Spartan"/>
                <a:cs typeface="League Spartan"/>
                <a:sym typeface="League Spartan"/>
              </a:rPr>
              <a:t>Director of Safety Services</a:t>
            </a:r>
          </a:p>
          <a:p>
            <a:pPr algn="ctr">
              <a:lnSpc>
                <a:spcPts val="4620"/>
              </a:lnSpc>
            </a:pPr>
            <a:endParaRPr lang="en-US" sz="3300" dirty="0">
              <a:solidFill>
                <a:srgbClr val="0D2F60"/>
              </a:solidFill>
              <a:latin typeface="League Spartan"/>
              <a:ea typeface="League Spartan"/>
              <a:cs typeface="League Spartan"/>
              <a:sym typeface="League Spartan"/>
            </a:endParaRPr>
          </a:p>
        </p:txBody>
      </p:sp>
      <p:grpSp>
        <p:nvGrpSpPr>
          <p:cNvPr id="6" name="Group 6"/>
          <p:cNvGrpSpPr/>
          <p:nvPr/>
        </p:nvGrpSpPr>
        <p:grpSpPr>
          <a:xfrm>
            <a:off x="-247651" y="7178475"/>
            <a:ext cx="3350677" cy="5094809"/>
            <a:chOff x="1139610" y="2"/>
            <a:chExt cx="4467569" cy="6793079"/>
          </a:xfrm>
        </p:grpSpPr>
        <p:sp>
          <p:nvSpPr>
            <p:cNvPr id="8" name="Freeform 8"/>
            <p:cNvSpPr/>
            <p:nvPr/>
          </p:nvSpPr>
          <p:spPr>
            <a:xfrm rot="13500000">
              <a:off x="571824" y="1757726"/>
              <a:ext cx="5977420" cy="4093290"/>
            </a:xfrm>
            <a:custGeom>
              <a:avLst/>
              <a:gdLst/>
              <a:ahLst/>
              <a:cxnLst/>
              <a:rect l="l" t="t" r="r" b="b"/>
              <a:pathLst>
                <a:path w="1180725" h="808551">
                  <a:moveTo>
                    <a:pt x="0" y="0"/>
                  </a:moveTo>
                  <a:lnTo>
                    <a:pt x="1180725" y="0"/>
                  </a:lnTo>
                  <a:lnTo>
                    <a:pt x="1180725" y="808551"/>
                  </a:lnTo>
                  <a:lnTo>
                    <a:pt x="0" y="808551"/>
                  </a:lnTo>
                  <a:close/>
                </a:path>
              </a:pathLst>
            </a:custGeom>
            <a:solidFill>
              <a:srgbClr val="0D2F60"/>
            </a:solidFill>
          </p:spPr>
          <p:txBody>
            <a:bodyPr/>
            <a:lstStyle/>
            <a:p>
              <a:endParaRPr lang="en-US"/>
            </a:p>
          </p:txBody>
        </p:sp>
        <p:sp>
          <p:nvSpPr>
            <p:cNvPr id="11" name="Freeform 11"/>
            <p:cNvSpPr/>
            <p:nvPr/>
          </p:nvSpPr>
          <p:spPr>
            <a:xfrm rot="5400000">
              <a:off x="128691" y="1010921"/>
              <a:ext cx="4144702" cy="2122863"/>
            </a:xfrm>
            <a:custGeom>
              <a:avLst/>
              <a:gdLst/>
              <a:ahLst/>
              <a:cxnLst/>
              <a:rect l="l" t="t" r="r" b="b"/>
              <a:pathLst>
                <a:path w="1388556" h="711200">
                  <a:moveTo>
                    <a:pt x="694278" y="0"/>
                  </a:moveTo>
                  <a:lnTo>
                    <a:pt x="1388556" y="711200"/>
                  </a:lnTo>
                  <a:lnTo>
                    <a:pt x="0" y="711200"/>
                  </a:lnTo>
                  <a:lnTo>
                    <a:pt x="694278" y="0"/>
                  </a:lnTo>
                  <a:close/>
                </a:path>
              </a:pathLst>
            </a:custGeom>
            <a:solidFill>
              <a:srgbClr val="FFB236"/>
            </a:solidFill>
          </p:spPr>
          <p:txBody>
            <a:bodyPr/>
            <a:lstStyle/>
            <a:p>
              <a:endParaRPr lang="en-US"/>
            </a:p>
          </p:txBody>
        </p:sp>
      </p:grpSp>
      <p:grpSp>
        <p:nvGrpSpPr>
          <p:cNvPr id="13" name="Group 13"/>
          <p:cNvGrpSpPr/>
          <p:nvPr/>
        </p:nvGrpSpPr>
        <p:grpSpPr>
          <a:xfrm rot="-5400000">
            <a:off x="15761997" y="821342"/>
            <a:ext cx="3523645" cy="1804764"/>
            <a:chOff x="0" y="476784"/>
            <a:chExt cx="4698194" cy="2406352"/>
          </a:xfrm>
        </p:grpSpPr>
        <p:sp>
          <p:nvSpPr>
            <p:cNvPr id="15" name="Freeform 15"/>
            <p:cNvSpPr/>
            <p:nvPr/>
          </p:nvSpPr>
          <p:spPr>
            <a:xfrm rot="18766829">
              <a:off x="549531" y="297221"/>
              <a:ext cx="1810279" cy="2288694"/>
            </a:xfrm>
            <a:custGeom>
              <a:avLst/>
              <a:gdLst/>
              <a:ahLst/>
              <a:cxnLst/>
              <a:rect l="l" t="t" r="r" b="b"/>
              <a:pathLst>
                <a:path w="290456" h="367217">
                  <a:moveTo>
                    <a:pt x="0" y="0"/>
                  </a:moveTo>
                  <a:lnTo>
                    <a:pt x="290456" y="0"/>
                  </a:lnTo>
                  <a:lnTo>
                    <a:pt x="290456" y="367217"/>
                  </a:lnTo>
                  <a:lnTo>
                    <a:pt x="0" y="367217"/>
                  </a:lnTo>
                  <a:close/>
                </a:path>
              </a:pathLst>
            </a:custGeom>
            <a:solidFill>
              <a:srgbClr val="F7C613"/>
            </a:solidFill>
          </p:spPr>
          <p:txBody>
            <a:bodyPr/>
            <a:lstStyle/>
            <a:p>
              <a:endParaRPr lang="en-US"/>
            </a:p>
          </p:txBody>
        </p:sp>
        <p:sp>
          <p:nvSpPr>
            <p:cNvPr id="18" name="Freeform 18"/>
            <p:cNvSpPr/>
            <p:nvPr/>
          </p:nvSpPr>
          <p:spPr>
            <a:xfrm>
              <a:off x="0" y="476784"/>
              <a:ext cx="4698194" cy="2406352"/>
            </a:xfrm>
            <a:custGeom>
              <a:avLst/>
              <a:gdLst/>
              <a:ahLst/>
              <a:cxnLst/>
              <a:rect l="l" t="t" r="r" b="b"/>
              <a:pathLst>
                <a:path w="1388556" h="711200">
                  <a:moveTo>
                    <a:pt x="694278" y="0"/>
                  </a:moveTo>
                  <a:lnTo>
                    <a:pt x="1388556" y="711200"/>
                  </a:lnTo>
                  <a:lnTo>
                    <a:pt x="0" y="711200"/>
                  </a:lnTo>
                  <a:lnTo>
                    <a:pt x="694278" y="0"/>
                  </a:lnTo>
                  <a:close/>
                </a:path>
              </a:pathLst>
            </a:custGeom>
            <a:solidFill>
              <a:srgbClr val="1E4B82"/>
            </a:solidFill>
          </p:spPr>
          <p:txBody>
            <a:bodyPr/>
            <a:lstStyle/>
            <a:p>
              <a:endParaRPr lang="en-US"/>
            </a:p>
          </p:txBody>
        </p:sp>
      </p:grpSp>
      <p:sp>
        <p:nvSpPr>
          <p:cNvPr id="21" name="Freeform 21"/>
          <p:cNvSpPr/>
          <p:nvPr/>
        </p:nvSpPr>
        <p:spPr>
          <a:xfrm rot="5400000">
            <a:off x="8564174" y="-3276094"/>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F7C613"/>
          </a:solidFill>
        </p:spPr>
        <p:txBody>
          <a:bodyPr/>
          <a:lstStyle/>
          <a:p>
            <a:endParaRPr lang="en-US"/>
          </a:p>
        </p:txBody>
      </p:sp>
      <p:sp>
        <p:nvSpPr>
          <p:cNvPr id="24" name="Freeform 24"/>
          <p:cNvSpPr/>
          <p:nvPr/>
        </p:nvSpPr>
        <p:spPr>
          <a:xfrm rot="5400000">
            <a:off x="8476428" y="-3372605"/>
            <a:ext cx="1335145" cy="10137754"/>
          </a:xfrm>
          <a:custGeom>
            <a:avLst/>
            <a:gdLst/>
            <a:ahLst/>
            <a:cxnLst/>
            <a:rect l="l" t="t" r="r" b="b"/>
            <a:pathLst>
              <a:path w="285629" h="2168778">
                <a:moveTo>
                  <a:pt x="0" y="0"/>
                </a:moveTo>
                <a:lnTo>
                  <a:pt x="285629" y="0"/>
                </a:lnTo>
                <a:lnTo>
                  <a:pt x="285629" y="2168778"/>
                </a:lnTo>
                <a:lnTo>
                  <a:pt x="0" y="2168778"/>
                </a:lnTo>
                <a:close/>
              </a:path>
            </a:pathLst>
          </a:custGeom>
          <a:solidFill>
            <a:srgbClr val="0D2F60"/>
          </a:solidFill>
        </p:spPr>
        <p:txBody>
          <a:bodyPr/>
          <a:lstStyle/>
          <a:p>
            <a:endParaRPr lang="en-US"/>
          </a:p>
        </p:txBody>
      </p:sp>
      <p:sp>
        <p:nvSpPr>
          <p:cNvPr id="26" name="TextBox 26"/>
          <p:cNvSpPr txBox="1"/>
          <p:nvPr/>
        </p:nvSpPr>
        <p:spPr>
          <a:xfrm>
            <a:off x="4544762" y="1276014"/>
            <a:ext cx="9198476" cy="928762"/>
          </a:xfrm>
          <a:prstGeom prst="rect">
            <a:avLst/>
          </a:prstGeom>
        </p:spPr>
        <p:txBody>
          <a:bodyPr lIns="0" tIns="0" rIns="0" bIns="0" rtlCol="0" anchor="t">
            <a:spAutoFit/>
          </a:bodyPr>
          <a:lstStyle/>
          <a:p>
            <a:pPr algn="ctr">
              <a:lnSpc>
                <a:spcPts val="7608"/>
              </a:lnSpc>
            </a:pPr>
            <a:r>
              <a:rPr lang="en-US" sz="5434">
                <a:solidFill>
                  <a:srgbClr val="FFFFFF"/>
                </a:solidFill>
                <a:latin typeface="League Spartan"/>
                <a:ea typeface="League Spartan"/>
                <a:cs typeface="League Spartan"/>
                <a:sym typeface="League Spartan"/>
              </a:rPr>
              <a:t>PRESENTATION</a:t>
            </a:r>
          </a:p>
        </p:txBody>
      </p:sp>
      <p:pic>
        <p:nvPicPr>
          <p:cNvPr id="4" name="Picture 3">
            <a:extLst>
              <a:ext uri="{FF2B5EF4-FFF2-40B4-BE49-F238E27FC236}">
                <a16:creationId xmlns:a16="http://schemas.microsoft.com/office/drawing/2014/main" id="{C0E2F9A4-1EFA-17F7-EF33-C0C06985661D}"/>
              </a:ext>
            </a:extLst>
          </p:cNvPr>
          <p:cNvPicPr>
            <a:picLocks noChangeAspect="1"/>
          </p:cNvPicPr>
          <p:nvPr/>
        </p:nvPicPr>
        <p:blipFill>
          <a:blip r:embed="rId2"/>
          <a:stretch>
            <a:fillRect/>
          </a:stretch>
        </p:blipFill>
        <p:spPr>
          <a:xfrm>
            <a:off x="6858000" y="6667500"/>
            <a:ext cx="4868940" cy="10227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4619" y="4222911"/>
            <a:ext cx="17083968" cy="3948777"/>
          </a:xfrm>
        </p:spPr>
        <p:txBody>
          <a:bodyPr/>
          <a:lstStyle/>
          <a:p>
            <a:pPr algn="ctr">
              <a:lnSpc>
                <a:spcPct val="150000"/>
              </a:lnSpc>
            </a:pPr>
            <a:r>
              <a:rPr lang="en-US" dirty="0"/>
              <a:t>Public Employers</a:t>
            </a:r>
            <a:br>
              <a:rPr lang="en-US" dirty="0"/>
            </a:br>
            <a:r>
              <a:rPr lang="en-US" dirty="0"/>
              <a:t>What You Need to Know</a:t>
            </a:r>
            <a:br>
              <a:rPr lang="en-US" dirty="0"/>
            </a:br>
            <a:endParaRPr lang="en-US" dirty="0"/>
          </a:p>
        </p:txBody>
      </p:sp>
      <p:pic>
        <p:nvPicPr>
          <p:cNvPr id="6" name="Picture 5">
            <a:extLst>
              <a:ext uri="{FF2B5EF4-FFF2-40B4-BE49-F238E27FC236}">
                <a16:creationId xmlns:a16="http://schemas.microsoft.com/office/drawing/2014/main" id="{B2011E40-9F1C-D85C-C6EA-8A46687CA954}"/>
              </a:ext>
            </a:extLst>
          </p:cNvPr>
          <p:cNvPicPr>
            <a:picLocks noChangeAspect="1"/>
          </p:cNvPicPr>
          <p:nvPr/>
        </p:nvPicPr>
        <p:blipFill>
          <a:blip r:embed="rId3"/>
          <a:stretch>
            <a:fillRect/>
          </a:stretch>
        </p:blipFill>
        <p:spPr>
          <a:xfrm>
            <a:off x="359924" y="159820"/>
            <a:ext cx="3214688" cy="3214688"/>
          </a:xfrm>
          <a:prstGeom prst="rect">
            <a:avLst/>
          </a:prstGeom>
        </p:spPr>
      </p:pic>
      <p:pic>
        <p:nvPicPr>
          <p:cNvPr id="7" name="Picture 6">
            <a:extLst>
              <a:ext uri="{FF2B5EF4-FFF2-40B4-BE49-F238E27FC236}">
                <a16:creationId xmlns:a16="http://schemas.microsoft.com/office/drawing/2014/main" id="{9AD81D7C-EF18-9758-6388-320CAD4E9E53}"/>
              </a:ext>
            </a:extLst>
          </p:cNvPr>
          <p:cNvPicPr>
            <a:picLocks noChangeAspect="1"/>
          </p:cNvPicPr>
          <p:nvPr/>
        </p:nvPicPr>
        <p:blipFill>
          <a:blip r:embed="rId4"/>
          <a:stretch>
            <a:fillRect/>
          </a:stretch>
        </p:blipFill>
        <p:spPr>
          <a:xfrm>
            <a:off x="14419883" y="217123"/>
            <a:ext cx="3328704" cy="3100085"/>
          </a:xfrm>
          <a:prstGeom prst="rect">
            <a:avLst/>
          </a:prstGeom>
        </p:spPr>
      </p:pic>
      <p:pic>
        <p:nvPicPr>
          <p:cNvPr id="9" name="Picture 8">
            <a:extLst>
              <a:ext uri="{FF2B5EF4-FFF2-40B4-BE49-F238E27FC236}">
                <a16:creationId xmlns:a16="http://schemas.microsoft.com/office/drawing/2014/main" id="{9DB070B9-DECB-7F5C-D4D9-6DF1C92E8176}"/>
              </a:ext>
            </a:extLst>
          </p:cNvPr>
          <p:cNvPicPr>
            <a:picLocks noChangeAspect="1"/>
          </p:cNvPicPr>
          <p:nvPr/>
        </p:nvPicPr>
        <p:blipFill>
          <a:blip r:embed="rId5"/>
          <a:stretch>
            <a:fillRect/>
          </a:stretch>
        </p:blipFill>
        <p:spPr>
          <a:xfrm>
            <a:off x="9144001" y="141935"/>
            <a:ext cx="4436675" cy="3205065"/>
          </a:xfrm>
          <a:prstGeom prst="rect">
            <a:avLst/>
          </a:prstGeom>
        </p:spPr>
      </p:pic>
      <p:pic>
        <p:nvPicPr>
          <p:cNvPr id="10" name="Picture 9">
            <a:extLst>
              <a:ext uri="{FF2B5EF4-FFF2-40B4-BE49-F238E27FC236}">
                <a16:creationId xmlns:a16="http://schemas.microsoft.com/office/drawing/2014/main" id="{AD32EB05-0C17-13A7-3E43-FAD70921E573}"/>
              </a:ext>
            </a:extLst>
          </p:cNvPr>
          <p:cNvPicPr>
            <a:picLocks noChangeAspect="1"/>
          </p:cNvPicPr>
          <p:nvPr/>
        </p:nvPicPr>
        <p:blipFill>
          <a:blip r:embed="rId6"/>
          <a:stretch>
            <a:fillRect/>
          </a:stretch>
        </p:blipFill>
        <p:spPr>
          <a:xfrm>
            <a:off x="3994215" y="132311"/>
            <a:ext cx="4600275" cy="3157385"/>
          </a:xfrm>
          <a:prstGeom prst="rect">
            <a:avLst/>
          </a:prstGeom>
        </p:spPr>
      </p:pic>
      <p:sp>
        <p:nvSpPr>
          <p:cNvPr id="3" name="Rectangle 2">
            <a:extLst>
              <a:ext uri="{FF2B5EF4-FFF2-40B4-BE49-F238E27FC236}">
                <a16:creationId xmlns:a16="http://schemas.microsoft.com/office/drawing/2014/main" id="{C2FA8F45-5DD3-EA70-29BE-6D15B012B222}"/>
              </a:ext>
            </a:extLst>
          </p:cNvPr>
          <p:cNvSpPr/>
          <p:nvPr/>
        </p:nvSpPr>
        <p:spPr>
          <a:xfrm>
            <a:off x="3065930" y="8834719"/>
            <a:ext cx="1936377" cy="13199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5" name="Rectangle 4">
            <a:extLst>
              <a:ext uri="{FF2B5EF4-FFF2-40B4-BE49-F238E27FC236}">
                <a16:creationId xmlns:a16="http://schemas.microsoft.com/office/drawing/2014/main" id="{793D5644-8820-276F-43ED-AEEA9B655240}"/>
              </a:ext>
            </a:extLst>
          </p:cNvPr>
          <p:cNvSpPr/>
          <p:nvPr/>
        </p:nvSpPr>
        <p:spPr>
          <a:xfrm>
            <a:off x="13285694" y="8825095"/>
            <a:ext cx="1936377" cy="13199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Tree>
    <p:extLst>
      <p:ext uri="{BB962C8B-B14F-4D97-AF65-F5344CB8AC3E}">
        <p14:creationId xmlns:p14="http://schemas.microsoft.com/office/powerpoint/2010/main" val="3263678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722730"/>
            <a:ext cx="14739729" cy="6638987"/>
          </a:xfrm>
        </p:spPr>
        <p:txBody>
          <a:bodyPr/>
          <a:lstStyle/>
          <a:p>
            <a:pPr marL="342860" indent="0" algn="just">
              <a:lnSpc>
                <a:spcPct val="150000"/>
              </a:lnSpc>
              <a:spcBef>
                <a:spcPct val="50000"/>
              </a:spcBef>
              <a:buNone/>
            </a:pPr>
            <a:r>
              <a:rPr lang="en-US" sz="4200" dirty="0"/>
              <a:t>At the conclusion of this session attendees will understand the responsibilities of the employer to its employees to create a safe and healthy work environment and how to best manage risk exposure as a Public Employer. </a:t>
            </a:r>
          </a:p>
        </p:txBody>
      </p:sp>
      <p:sp>
        <p:nvSpPr>
          <p:cNvPr id="3" name="Title 2"/>
          <p:cNvSpPr>
            <a:spLocks noGrp="1"/>
          </p:cNvSpPr>
          <p:nvPr>
            <p:ph type="title"/>
          </p:nvPr>
        </p:nvSpPr>
        <p:spPr/>
        <p:txBody>
          <a:bodyPr/>
          <a:lstStyle/>
          <a:p>
            <a:r>
              <a:rPr lang="en-US" dirty="0"/>
              <a:t>Objective</a:t>
            </a:r>
          </a:p>
        </p:txBody>
      </p:sp>
    </p:spTree>
    <p:extLst>
      <p:ext uri="{BB962C8B-B14F-4D97-AF65-F5344CB8AC3E}">
        <p14:creationId xmlns:p14="http://schemas.microsoft.com/office/powerpoint/2010/main" val="2977878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027"/>
          <p:cNvSpPr>
            <a:spLocks noGrp="1" noChangeArrowheads="1"/>
          </p:cNvSpPr>
          <p:nvPr>
            <p:ph idx="1"/>
          </p:nvPr>
        </p:nvSpPr>
        <p:spPr>
          <a:xfrm>
            <a:off x="675864" y="2105833"/>
            <a:ext cx="9074424" cy="6901544"/>
          </a:xfrm>
        </p:spPr>
        <p:txBody>
          <a:bodyPr/>
          <a:lstStyle/>
          <a:p>
            <a:pPr>
              <a:lnSpc>
                <a:spcPct val="150000"/>
              </a:lnSpc>
            </a:pPr>
            <a:r>
              <a:rPr lang="en-US" sz="4200" dirty="0"/>
              <a:t>Regulatory</a:t>
            </a:r>
          </a:p>
          <a:p>
            <a:pPr>
              <a:lnSpc>
                <a:spcPct val="150000"/>
              </a:lnSpc>
            </a:pPr>
            <a:r>
              <a:rPr lang="en-US" sz="4200" dirty="0"/>
              <a:t>Employer Responsibilities </a:t>
            </a:r>
          </a:p>
          <a:p>
            <a:pPr>
              <a:lnSpc>
                <a:spcPct val="150000"/>
              </a:lnSpc>
            </a:pPr>
            <a:r>
              <a:rPr lang="en-US" sz="4200" dirty="0"/>
              <a:t>Risk Control </a:t>
            </a:r>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p:txBody>
      </p:sp>
      <p:sp>
        <p:nvSpPr>
          <p:cNvPr id="5122" name="Rectangle 1026"/>
          <p:cNvSpPr>
            <a:spLocks noGrp="1" noChangeArrowheads="1"/>
          </p:cNvSpPr>
          <p:nvPr>
            <p:ph type="title"/>
          </p:nvPr>
        </p:nvSpPr>
        <p:spPr/>
        <p:txBody>
          <a:bodyPr/>
          <a:lstStyle/>
          <a:p>
            <a:r>
              <a:rPr lang="en-US" dirty="0"/>
              <a:t> Today’s Class</a:t>
            </a: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1935" y="2892289"/>
            <a:ext cx="6070124" cy="6070124"/>
          </a:xfrm>
          <a:prstGeom prst="rect">
            <a:avLst/>
          </a:prstGeom>
        </p:spPr>
      </p:pic>
      <p:pic>
        <p:nvPicPr>
          <p:cNvPr id="5" name="Content Placeholder 4"/>
          <p:cNvPicPr>
            <a:picLocks noChangeAspect="1"/>
          </p:cNvPicPr>
          <p:nvPr/>
        </p:nvPicPr>
        <p:blipFill>
          <a:blip r:embed="rId4"/>
          <a:stretch>
            <a:fillRect/>
          </a:stretch>
        </p:blipFill>
        <p:spPr>
          <a:xfrm>
            <a:off x="2971801" y="5513294"/>
            <a:ext cx="2578442" cy="3848421"/>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870" r="9570"/>
          <a:stretch/>
        </p:blipFill>
        <p:spPr>
          <a:xfrm>
            <a:off x="6604052" y="5513294"/>
            <a:ext cx="4699428" cy="3929103"/>
          </a:xfrm>
          <a:prstGeom prst="rect">
            <a:avLst/>
          </a:prstGeom>
        </p:spPr>
      </p:pic>
    </p:spTree>
    <p:extLst>
      <p:ext uri="{BB962C8B-B14F-4D97-AF65-F5344CB8AC3E}">
        <p14:creationId xmlns:p14="http://schemas.microsoft.com/office/powerpoint/2010/main" val="3129650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Autofit/>
          </a:bodyPr>
          <a:lstStyle/>
          <a:p>
            <a:pPr marL="514350" indent="-514350">
              <a:spcAft>
                <a:spcPts val="4500"/>
              </a:spcAft>
            </a:pPr>
            <a:r>
              <a:rPr lang="en-US" sz="4200" dirty="0"/>
              <a:t>Support from upper management</a:t>
            </a:r>
          </a:p>
          <a:p>
            <a:pPr marL="514350" indent="-514350">
              <a:spcAft>
                <a:spcPts val="4500"/>
              </a:spcAft>
            </a:pPr>
            <a:r>
              <a:rPr lang="en-US" sz="4200" dirty="0"/>
              <a:t>Regulatory written programs</a:t>
            </a:r>
          </a:p>
          <a:p>
            <a:pPr marL="514350" indent="-514350">
              <a:spcAft>
                <a:spcPts val="4500"/>
              </a:spcAft>
            </a:pPr>
            <a:r>
              <a:rPr lang="en-US" sz="4200" dirty="0"/>
              <a:t>Facility inspections</a:t>
            </a:r>
          </a:p>
          <a:p>
            <a:pPr marL="514350" indent="-514350">
              <a:spcAft>
                <a:spcPts val="4500"/>
              </a:spcAft>
            </a:pPr>
            <a:r>
              <a:rPr lang="en-US" sz="4200" dirty="0"/>
              <a:t>Safety training</a:t>
            </a:r>
          </a:p>
          <a:p>
            <a:pPr>
              <a:spcAft>
                <a:spcPts val="4500"/>
              </a:spcAft>
            </a:pPr>
            <a:endParaRPr lang="en-US" sz="3150" dirty="0">
              <a:solidFill>
                <a:schemeClr val="tx1"/>
              </a:solidFill>
            </a:endParaRPr>
          </a:p>
        </p:txBody>
      </p:sp>
      <p:sp>
        <p:nvSpPr>
          <p:cNvPr id="5" name="Content Placeholder 4"/>
          <p:cNvSpPr>
            <a:spLocks noGrp="1"/>
          </p:cNvSpPr>
          <p:nvPr>
            <p:ph sz="half" idx="11"/>
          </p:nvPr>
        </p:nvSpPr>
        <p:spPr/>
        <p:txBody>
          <a:bodyPr/>
          <a:lstStyle/>
          <a:p>
            <a:pPr marL="514350" indent="-514350">
              <a:spcAft>
                <a:spcPts val="4500"/>
              </a:spcAft>
            </a:pPr>
            <a:r>
              <a:rPr lang="en-US" sz="4200" dirty="0"/>
              <a:t>Job Safety Observations (JSO)</a:t>
            </a:r>
          </a:p>
          <a:p>
            <a:pPr marL="514350" indent="-514350">
              <a:spcAft>
                <a:spcPts val="4500"/>
              </a:spcAft>
            </a:pPr>
            <a:r>
              <a:rPr lang="en-US" sz="4200" dirty="0"/>
              <a:t>Safety Committees</a:t>
            </a:r>
          </a:p>
          <a:p>
            <a:pPr marL="514350" indent="-514350">
              <a:spcAft>
                <a:spcPts val="4500"/>
              </a:spcAft>
            </a:pPr>
            <a:r>
              <a:rPr lang="en-US" sz="4200" dirty="0"/>
              <a:t>Accident / injury investigations</a:t>
            </a:r>
          </a:p>
          <a:p>
            <a:pPr>
              <a:spcAft>
                <a:spcPts val="4500"/>
              </a:spcAft>
            </a:pPr>
            <a:endParaRPr lang="en-US" dirty="0"/>
          </a:p>
        </p:txBody>
      </p:sp>
      <p:sp>
        <p:nvSpPr>
          <p:cNvPr id="2" name="Title 1"/>
          <p:cNvSpPr>
            <a:spLocks noGrp="1"/>
          </p:cNvSpPr>
          <p:nvPr>
            <p:ph type="title"/>
          </p:nvPr>
        </p:nvSpPr>
        <p:spPr/>
        <p:txBody>
          <a:bodyPr/>
          <a:lstStyle/>
          <a:p>
            <a:r>
              <a:rPr lang="en-US" dirty="0"/>
              <a:t>Elements of a Safety Program</a:t>
            </a:r>
          </a:p>
        </p:txBody>
      </p:sp>
      <p:sp>
        <p:nvSpPr>
          <p:cNvPr id="4" name="Content Placeholder 2"/>
          <p:cNvSpPr txBox="1">
            <a:spLocks/>
          </p:cNvSpPr>
          <p:nvPr/>
        </p:nvSpPr>
        <p:spPr>
          <a:xfrm>
            <a:off x="-2052892" y="4034679"/>
            <a:ext cx="5024693" cy="4526280"/>
          </a:xfrm>
          <a:prstGeom prst="rect">
            <a:avLst/>
          </a:prstGeom>
        </p:spPr>
        <p:txBody>
          <a:bodyPr vert="horz" lIns="0" tIns="51435" rIns="0" bIns="51435"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37160" indent="-137160" defTabSz="1371600" fontAlgn="base">
              <a:spcBef>
                <a:spcPts val="1800"/>
              </a:spcBef>
              <a:spcAft>
                <a:spcPts val="300"/>
              </a:spcAft>
              <a:buClr>
                <a:srgbClr val="BBE0E3"/>
              </a:buClr>
            </a:pPr>
            <a:endParaRPr lang="en-US" sz="3150" dirty="0">
              <a:solidFill>
                <a:srgbClr val="000000"/>
              </a:solidFill>
              <a:latin typeface="Arial"/>
            </a:endParaRPr>
          </a:p>
        </p:txBody>
      </p:sp>
    </p:spTree>
    <p:extLst>
      <p:ext uri="{BB962C8B-B14F-4D97-AF65-F5344CB8AC3E}">
        <p14:creationId xmlns:p14="http://schemas.microsoft.com/office/powerpoint/2010/main" val="549303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460173"/>
            <a:ext cx="16459202" cy="4666184"/>
          </a:xfrm>
        </p:spPr>
        <p:txBody>
          <a:bodyPr/>
          <a:lstStyle/>
          <a:p>
            <a:pPr algn="just">
              <a:spcAft>
                <a:spcPts val="2700"/>
              </a:spcAft>
            </a:pPr>
            <a:r>
              <a:rPr lang="en-US" sz="3900" dirty="0"/>
              <a:t>With the Occupational Safety and Health Act of 1970, Congress created the Occupational Safety and Health Administration (OSHA) </a:t>
            </a:r>
          </a:p>
          <a:p>
            <a:pPr algn="just">
              <a:spcAft>
                <a:spcPts val="2700"/>
              </a:spcAft>
            </a:pPr>
            <a:r>
              <a:rPr lang="en-US" sz="3900" dirty="0"/>
              <a:t>OSHA’s purpose is to ensure safe and healthful working conditions </a:t>
            </a:r>
          </a:p>
          <a:p>
            <a:pPr algn="just">
              <a:spcAft>
                <a:spcPts val="2700"/>
              </a:spcAft>
            </a:pPr>
            <a:r>
              <a:rPr lang="en-US" sz="3900" dirty="0"/>
              <a:t>Sets and enforces standards </a:t>
            </a:r>
          </a:p>
          <a:p>
            <a:pPr algn="just">
              <a:spcAft>
                <a:spcPts val="2700"/>
              </a:spcAft>
            </a:pPr>
            <a:r>
              <a:rPr lang="en-US" sz="3900" dirty="0"/>
              <a:t>Provides training, outreach, education and assistance</a:t>
            </a:r>
          </a:p>
          <a:p>
            <a:pPr algn="just">
              <a:spcAft>
                <a:spcPts val="2700"/>
              </a:spcAft>
            </a:pPr>
            <a:endParaRPr lang="en-US" sz="3900" dirty="0"/>
          </a:p>
        </p:txBody>
      </p:sp>
      <p:sp>
        <p:nvSpPr>
          <p:cNvPr id="3" name="Title 2"/>
          <p:cNvSpPr>
            <a:spLocks noGrp="1"/>
          </p:cNvSpPr>
          <p:nvPr>
            <p:ph type="title"/>
          </p:nvPr>
        </p:nvSpPr>
        <p:spPr/>
        <p:txBody>
          <a:bodyPr/>
          <a:lstStyle/>
          <a:p>
            <a:r>
              <a:rPr lang="en-US" dirty="0"/>
              <a:t>Regulations - OSHA</a:t>
            </a:r>
          </a:p>
        </p:txBody>
      </p:sp>
      <p:pic>
        <p:nvPicPr>
          <p:cNvPr id="4" name="Picture 3">
            <a:extLst>
              <a:ext uri="{FF2B5EF4-FFF2-40B4-BE49-F238E27FC236}">
                <a16:creationId xmlns:a16="http://schemas.microsoft.com/office/drawing/2014/main" id="{018E4327-9ADB-06B8-1212-51E9B07D0883}"/>
              </a:ext>
            </a:extLst>
          </p:cNvPr>
          <p:cNvPicPr>
            <a:picLocks noChangeAspect="1"/>
          </p:cNvPicPr>
          <p:nvPr/>
        </p:nvPicPr>
        <p:blipFill>
          <a:blip r:embed="rId2"/>
          <a:stretch>
            <a:fillRect/>
          </a:stretch>
        </p:blipFill>
        <p:spPr>
          <a:xfrm>
            <a:off x="6157913" y="7387260"/>
            <a:ext cx="5972175" cy="1714500"/>
          </a:xfrm>
          <a:prstGeom prst="rect">
            <a:avLst/>
          </a:prstGeom>
        </p:spPr>
      </p:pic>
    </p:spTree>
    <p:extLst>
      <p:ext uri="{BB962C8B-B14F-4D97-AF65-F5344CB8AC3E}">
        <p14:creationId xmlns:p14="http://schemas.microsoft.com/office/powerpoint/2010/main" val="1926887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3900" dirty="0"/>
              <a:t>Public Employees Occupational Safety and Health (PEOSH) develops and enforces occupational health standards for public employees in New Jersey</a:t>
            </a:r>
          </a:p>
          <a:p>
            <a:pPr algn="just"/>
            <a:endParaRPr lang="en-US" sz="3900" dirty="0"/>
          </a:p>
          <a:p>
            <a:pPr algn="just"/>
            <a:r>
              <a:rPr lang="en-US" sz="3900" dirty="0"/>
              <a:t>Encourages employers and employees to improve their working environment</a:t>
            </a:r>
          </a:p>
          <a:p>
            <a:pPr algn="just"/>
            <a:endParaRPr lang="en-US" sz="3900" dirty="0"/>
          </a:p>
          <a:p>
            <a:pPr algn="just"/>
            <a:r>
              <a:rPr lang="en-US" sz="3900" dirty="0"/>
              <a:t>Will enforce OSHA Regulations</a:t>
            </a:r>
          </a:p>
        </p:txBody>
      </p:sp>
      <p:sp>
        <p:nvSpPr>
          <p:cNvPr id="3" name="Title 2"/>
          <p:cNvSpPr>
            <a:spLocks noGrp="1"/>
          </p:cNvSpPr>
          <p:nvPr>
            <p:ph type="title"/>
          </p:nvPr>
        </p:nvSpPr>
        <p:spPr/>
        <p:txBody>
          <a:bodyPr/>
          <a:lstStyle/>
          <a:p>
            <a:r>
              <a:rPr lang="en-US" dirty="0"/>
              <a:t>Regulations – NJ PEOSH</a:t>
            </a:r>
          </a:p>
        </p:txBody>
      </p:sp>
      <p:pic>
        <p:nvPicPr>
          <p:cNvPr id="4" name="Picture 3">
            <a:extLst>
              <a:ext uri="{FF2B5EF4-FFF2-40B4-BE49-F238E27FC236}">
                <a16:creationId xmlns:a16="http://schemas.microsoft.com/office/drawing/2014/main" id="{94877617-09A6-74BC-CD28-3FFA4FA5BE0B}"/>
              </a:ext>
            </a:extLst>
          </p:cNvPr>
          <p:cNvPicPr>
            <a:picLocks noChangeAspect="1"/>
          </p:cNvPicPr>
          <p:nvPr/>
        </p:nvPicPr>
        <p:blipFill>
          <a:blip r:embed="rId3"/>
          <a:stretch>
            <a:fillRect/>
          </a:stretch>
        </p:blipFill>
        <p:spPr>
          <a:xfrm>
            <a:off x="14812100" y="6681277"/>
            <a:ext cx="3214688" cy="3214688"/>
          </a:xfrm>
          <a:prstGeom prst="rect">
            <a:avLst/>
          </a:prstGeom>
        </p:spPr>
      </p:pic>
    </p:spTree>
    <p:extLst>
      <p:ext uri="{BB962C8B-B14F-4D97-AF65-F5344CB8AC3E}">
        <p14:creationId xmlns:p14="http://schemas.microsoft.com/office/powerpoint/2010/main" val="1920274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60" indent="0">
              <a:lnSpc>
                <a:spcPct val="150000"/>
              </a:lnSpc>
              <a:buNone/>
            </a:pPr>
            <a:r>
              <a:rPr lang="en-US" sz="4200" dirty="0"/>
              <a:t>Inspections can be:</a:t>
            </a:r>
          </a:p>
          <a:p>
            <a:pPr marL="1281113" indent="-511970">
              <a:lnSpc>
                <a:spcPct val="150000"/>
              </a:lnSpc>
            </a:pPr>
            <a:r>
              <a:rPr lang="en-US" sz="4200" dirty="0"/>
              <a:t>Programmed Inspection</a:t>
            </a:r>
          </a:p>
          <a:p>
            <a:pPr marL="1281113" indent="-511970">
              <a:lnSpc>
                <a:spcPct val="150000"/>
              </a:lnSpc>
            </a:pPr>
            <a:r>
              <a:rPr lang="en-US" sz="4200" dirty="0"/>
              <a:t>Complaint Response</a:t>
            </a:r>
          </a:p>
          <a:p>
            <a:pPr marL="1281113" indent="-511970">
              <a:lnSpc>
                <a:spcPct val="150000"/>
              </a:lnSpc>
            </a:pPr>
            <a:r>
              <a:rPr lang="en-US" sz="4200" dirty="0"/>
              <a:t>Injury or Fatality Investigation</a:t>
            </a:r>
          </a:p>
          <a:p>
            <a:pPr marL="1281113" indent="-511970">
              <a:lnSpc>
                <a:spcPct val="150000"/>
              </a:lnSpc>
            </a:pPr>
            <a:r>
              <a:rPr lang="en-US" sz="4200" dirty="0"/>
              <a:t>Consultation</a:t>
            </a:r>
          </a:p>
          <a:p>
            <a:pPr>
              <a:lnSpc>
                <a:spcPct val="150000"/>
              </a:lnSpc>
            </a:pPr>
            <a:endParaRPr lang="en-US" dirty="0"/>
          </a:p>
        </p:txBody>
      </p:sp>
      <p:sp>
        <p:nvSpPr>
          <p:cNvPr id="3" name="Title 2"/>
          <p:cNvSpPr>
            <a:spLocks noGrp="1"/>
          </p:cNvSpPr>
          <p:nvPr>
            <p:ph type="title"/>
          </p:nvPr>
        </p:nvSpPr>
        <p:spPr/>
        <p:txBody>
          <a:bodyPr/>
          <a:lstStyle/>
          <a:p>
            <a:r>
              <a:rPr lang="en-US" dirty="0"/>
              <a:t>PEOSH Inspection</a:t>
            </a:r>
          </a:p>
        </p:txBody>
      </p:sp>
      <p:pic>
        <p:nvPicPr>
          <p:cNvPr id="1026" name="Picture 2" descr="Department of Health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1" y="8225167"/>
            <a:ext cx="8747117" cy="1670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311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160271"/>
            <a:ext cx="16459202" cy="7735694"/>
          </a:xfrm>
        </p:spPr>
        <p:txBody>
          <a:bodyPr/>
          <a:lstStyle/>
          <a:p>
            <a:r>
              <a:rPr lang="en-US" sz="3900" dirty="0"/>
              <a:t>Complaint and Programmed Inspections will be unannounced &amp; during business hours </a:t>
            </a:r>
          </a:p>
          <a:p>
            <a:endParaRPr lang="en-US" sz="3900" dirty="0"/>
          </a:p>
          <a:p>
            <a:r>
              <a:rPr lang="en-US" sz="3900" dirty="0"/>
              <a:t>Except when: </a:t>
            </a:r>
          </a:p>
          <a:p>
            <a:pPr lvl="1">
              <a:buFont typeface="Courier New" panose="02070309020205020404" pitchFamily="49" charset="0"/>
              <a:buChar char="o"/>
            </a:pPr>
            <a:r>
              <a:rPr lang="en-US" sz="3900" dirty="0"/>
              <a:t>An imminent danger </a:t>
            </a:r>
          </a:p>
          <a:p>
            <a:pPr lvl="1">
              <a:buFont typeface="Courier New" panose="02070309020205020404" pitchFamily="49" charset="0"/>
              <a:buChar char="o"/>
            </a:pPr>
            <a:r>
              <a:rPr lang="en-US" sz="3900" dirty="0"/>
              <a:t>Can only effectively be conducted after hours</a:t>
            </a:r>
          </a:p>
          <a:p>
            <a:pPr lvl="1">
              <a:buFont typeface="Courier New" panose="02070309020205020404" pitchFamily="49" charset="0"/>
              <a:buChar char="o"/>
            </a:pPr>
            <a:r>
              <a:rPr lang="en-US" sz="3900" dirty="0"/>
              <a:t>To ensure someone is present at facility</a:t>
            </a:r>
          </a:p>
          <a:p>
            <a:pPr lvl="1"/>
            <a:endParaRPr lang="en-US" sz="3900" dirty="0"/>
          </a:p>
          <a:p>
            <a:r>
              <a:rPr lang="en-US" sz="3900" dirty="0"/>
              <a:t>PEOSH Inspectors:</a:t>
            </a:r>
          </a:p>
          <a:p>
            <a:pPr lvl="1">
              <a:buFont typeface="Courier New" panose="02070309020205020404" pitchFamily="49" charset="0"/>
              <a:buChar char="o"/>
            </a:pPr>
            <a:r>
              <a:rPr lang="en-US" sz="3900" dirty="0"/>
              <a:t>Have the right to privately interview employees</a:t>
            </a:r>
          </a:p>
          <a:p>
            <a:pPr lvl="1">
              <a:buFont typeface="Courier New" panose="02070309020205020404" pitchFamily="49" charset="0"/>
              <a:buChar char="o"/>
            </a:pPr>
            <a:r>
              <a:rPr lang="en-US" sz="3900" dirty="0"/>
              <a:t>Have the right to question employees</a:t>
            </a:r>
          </a:p>
        </p:txBody>
      </p:sp>
      <p:sp>
        <p:nvSpPr>
          <p:cNvPr id="3" name="Title 2"/>
          <p:cNvSpPr>
            <a:spLocks noGrp="1"/>
          </p:cNvSpPr>
          <p:nvPr>
            <p:ph type="title"/>
          </p:nvPr>
        </p:nvSpPr>
        <p:spPr/>
        <p:txBody>
          <a:bodyPr/>
          <a:lstStyle/>
          <a:p>
            <a:r>
              <a:rPr lang="en-US" dirty="0"/>
              <a:t>During PEOSH Inspection</a:t>
            </a:r>
          </a:p>
        </p:txBody>
      </p:sp>
    </p:spTree>
    <p:extLst>
      <p:ext uri="{BB962C8B-B14F-4D97-AF65-F5344CB8AC3E}">
        <p14:creationId xmlns:p14="http://schemas.microsoft.com/office/powerpoint/2010/main" val="1438434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28660" indent="-685800">
              <a:buFont typeface="+mj-lt"/>
              <a:buAutoNum type="arabicPeriod"/>
            </a:pPr>
            <a:endParaRPr lang="en-US" sz="3900" dirty="0"/>
          </a:p>
          <a:p>
            <a:pPr marL="1028660" indent="-685800">
              <a:buFont typeface="+mj-lt"/>
              <a:buAutoNum type="arabicPeriod"/>
            </a:pPr>
            <a:endParaRPr lang="en-US" sz="3900" dirty="0"/>
          </a:p>
          <a:p>
            <a:pPr marL="1028660" indent="-685800">
              <a:buFont typeface="+mj-lt"/>
              <a:buAutoNum type="arabicPeriod"/>
            </a:pPr>
            <a:r>
              <a:rPr lang="en-US" sz="3900" dirty="0"/>
              <a:t>Inspector Identification &amp; Credentialing</a:t>
            </a:r>
          </a:p>
          <a:p>
            <a:pPr marL="1028660" indent="-685800">
              <a:buFont typeface="+mj-lt"/>
              <a:buAutoNum type="arabicPeriod"/>
            </a:pPr>
            <a:r>
              <a:rPr lang="en-US" sz="3900" dirty="0"/>
              <a:t>Opening Conference</a:t>
            </a:r>
          </a:p>
          <a:p>
            <a:pPr marL="1028660" indent="-685800">
              <a:buFont typeface="+mj-lt"/>
              <a:buAutoNum type="arabicPeriod"/>
            </a:pPr>
            <a:r>
              <a:rPr lang="en-US" sz="3900" dirty="0"/>
              <a:t>Escorted Walk-around </a:t>
            </a:r>
          </a:p>
          <a:p>
            <a:pPr marL="1028660" indent="-685800">
              <a:buFont typeface="+mj-lt"/>
              <a:buAutoNum type="arabicPeriod"/>
            </a:pPr>
            <a:r>
              <a:rPr lang="en-US" sz="3900" dirty="0"/>
              <a:t>Closing Conference </a:t>
            </a:r>
          </a:p>
          <a:p>
            <a:pPr marL="342860" indent="0">
              <a:buNone/>
            </a:pPr>
            <a:r>
              <a:rPr lang="en-US" sz="3900" dirty="0"/>
              <a:t> </a:t>
            </a:r>
          </a:p>
          <a:p>
            <a:pPr marL="342860" indent="0" algn="ctr">
              <a:buNone/>
            </a:pPr>
            <a:r>
              <a:rPr lang="en-US" sz="3900" b="1" dirty="0">
                <a:solidFill>
                  <a:srgbClr val="FF0000"/>
                </a:solidFill>
              </a:rPr>
              <a:t>You may deny entry, but they may return with a warrant. </a:t>
            </a:r>
          </a:p>
        </p:txBody>
      </p:sp>
      <p:sp>
        <p:nvSpPr>
          <p:cNvPr id="3" name="Title 2"/>
          <p:cNvSpPr>
            <a:spLocks noGrp="1"/>
          </p:cNvSpPr>
          <p:nvPr>
            <p:ph type="title"/>
          </p:nvPr>
        </p:nvSpPr>
        <p:spPr/>
        <p:txBody>
          <a:bodyPr/>
          <a:lstStyle/>
          <a:p>
            <a:r>
              <a:rPr lang="en-US" dirty="0"/>
              <a:t>Inspection Process</a:t>
            </a:r>
          </a:p>
        </p:txBody>
      </p:sp>
    </p:spTree>
    <p:extLst>
      <p:ext uri="{BB962C8B-B14F-4D97-AF65-F5344CB8AC3E}">
        <p14:creationId xmlns:p14="http://schemas.microsoft.com/office/powerpoint/2010/main" val="235753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Reporting Injuries/Illnesses </a:t>
            </a:r>
          </a:p>
        </p:txBody>
      </p:sp>
      <p:pic>
        <p:nvPicPr>
          <p:cNvPr id="5" name="Picture 4"/>
          <p:cNvPicPr>
            <a:picLocks noChangeAspect="1"/>
          </p:cNvPicPr>
          <p:nvPr/>
        </p:nvPicPr>
        <p:blipFill>
          <a:blip r:embed="rId3"/>
          <a:stretch>
            <a:fillRect/>
          </a:stretch>
        </p:blipFill>
        <p:spPr>
          <a:xfrm>
            <a:off x="3307979" y="2148167"/>
            <a:ext cx="10569389" cy="7658100"/>
          </a:xfrm>
          <a:prstGeom prst="rect">
            <a:avLst/>
          </a:prstGeom>
        </p:spPr>
      </p:pic>
    </p:spTree>
    <p:extLst>
      <p:ext uri="{BB962C8B-B14F-4D97-AF65-F5344CB8AC3E}">
        <p14:creationId xmlns:p14="http://schemas.microsoft.com/office/powerpoint/2010/main" val="1224265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900" dirty="0"/>
              <a:t>Recordkeeping –NJOSH 300 Forms 1904.29(a)</a:t>
            </a:r>
          </a:p>
          <a:p>
            <a:pPr lvl="1">
              <a:buFont typeface="Courier New" panose="02070309020205020404" pitchFamily="49" charset="0"/>
              <a:buChar char="o"/>
            </a:pPr>
            <a:r>
              <a:rPr lang="en-US" sz="3900" dirty="0"/>
              <a:t>Must record info about every work-related death and work-related injury or illness involving:</a:t>
            </a:r>
          </a:p>
          <a:p>
            <a:pPr lvl="2"/>
            <a:r>
              <a:rPr lang="en-US" sz="3900" dirty="0"/>
              <a:t>Loss of consciousness</a:t>
            </a:r>
          </a:p>
          <a:p>
            <a:pPr lvl="2"/>
            <a:r>
              <a:rPr lang="en-US" sz="3900" dirty="0"/>
              <a:t>Restricted work activity/job transfer</a:t>
            </a:r>
          </a:p>
          <a:p>
            <a:pPr lvl="2"/>
            <a:r>
              <a:rPr lang="en-US" sz="3900" dirty="0"/>
              <a:t>Days away from work</a:t>
            </a:r>
          </a:p>
          <a:p>
            <a:pPr lvl="2"/>
            <a:r>
              <a:rPr lang="en-US" sz="3900" dirty="0"/>
              <a:t>Medical treatment beyond first aid</a:t>
            </a:r>
          </a:p>
          <a:p>
            <a:pPr lvl="2"/>
            <a:r>
              <a:rPr lang="en-US" sz="3900" dirty="0"/>
              <a:t>Significant injuries/illnesses diagnosed by physician or LHCP. </a:t>
            </a:r>
          </a:p>
          <a:p>
            <a:endParaRPr lang="en-US" sz="3900" dirty="0"/>
          </a:p>
        </p:txBody>
      </p:sp>
      <p:sp>
        <p:nvSpPr>
          <p:cNvPr id="3" name="Title 2"/>
          <p:cNvSpPr>
            <a:spLocks noGrp="1"/>
          </p:cNvSpPr>
          <p:nvPr>
            <p:ph type="title"/>
          </p:nvPr>
        </p:nvSpPr>
        <p:spPr/>
        <p:txBody>
          <a:bodyPr/>
          <a:lstStyle/>
          <a:p>
            <a:r>
              <a:rPr lang="en-US" dirty="0"/>
              <a:t>Annual Reporting</a:t>
            </a:r>
          </a:p>
        </p:txBody>
      </p:sp>
    </p:spTree>
    <p:extLst>
      <p:ext uri="{BB962C8B-B14F-4D97-AF65-F5344CB8AC3E}">
        <p14:creationId xmlns:p14="http://schemas.microsoft.com/office/powerpoint/2010/main" val="3779737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5133" y="2548876"/>
            <a:ext cx="8458154" cy="6901544"/>
          </a:xfrm>
        </p:spPr>
        <p:txBody>
          <a:bodyPr/>
          <a:lstStyle/>
          <a:p>
            <a:pPr marL="685800" lvl="1" indent="-511970" algn="just">
              <a:buFont typeface="Wingdings" panose="05000000000000000000" pitchFamily="2" charset="2"/>
              <a:buChar char="§"/>
            </a:pPr>
            <a:r>
              <a:rPr lang="en-US" sz="4200" dirty="0"/>
              <a:t>Complete Summary of Work-Related Injuries and Illnesses</a:t>
            </a:r>
          </a:p>
          <a:p>
            <a:pPr marL="685800" lvl="1" indent="-511970" algn="just">
              <a:buFont typeface="Wingdings" panose="05000000000000000000" pitchFamily="2" charset="2"/>
              <a:buChar char="§"/>
            </a:pPr>
            <a:endParaRPr lang="en-US" sz="4200" dirty="0"/>
          </a:p>
          <a:p>
            <a:pPr marL="685800" lvl="1" indent="-511970" algn="just">
              <a:buFont typeface="Wingdings" panose="05000000000000000000" pitchFamily="2" charset="2"/>
              <a:buChar char="§"/>
            </a:pPr>
            <a:r>
              <a:rPr lang="en-US" sz="4200" dirty="0"/>
              <a:t>Post the Summary page from February 1 to April 30 of the year following the year covered by the form</a:t>
            </a:r>
          </a:p>
          <a:p>
            <a:endParaRPr lang="en-US" dirty="0"/>
          </a:p>
        </p:txBody>
      </p:sp>
      <p:sp>
        <p:nvSpPr>
          <p:cNvPr id="3" name="Title 2"/>
          <p:cNvSpPr>
            <a:spLocks noGrp="1"/>
          </p:cNvSpPr>
          <p:nvPr>
            <p:ph type="title"/>
          </p:nvPr>
        </p:nvSpPr>
        <p:spPr/>
        <p:txBody>
          <a:bodyPr/>
          <a:lstStyle/>
          <a:p>
            <a:r>
              <a:rPr lang="en-US" dirty="0"/>
              <a:t>Annual Reporting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8426" y="2816984"/>
            <a:ext cx="8202750" cy="4653033"/>
          </a:xfrm>
          <a:prstGeom prst="rect">
            <a:avLst/>
          </a:prstGeom>
        </p:spPr>
      </p:pic>
    </p:spTree>
    <p:extLst>
      <p:ext uri="{BB962C8B-B14F-4D97-AF65-F5344CB8AC3E}">
        <p14:creationId xmlns:p14="http://schemas.microsoft.com/office/powerpoint/2010/main" val="134679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90363" y="2290229"/>
            <a:ext cx="3989525" cy="1982514"/>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4200" b="1" dirty="0">
                <a:solidFill>
                  <a:srgbClr val="FFFFFF"/>
                </a:solidFill>
                <a:latin typeface="Arial" pitchFamily="34" charset="0"/>
              </a:rPr>
              <a:t>Engineering Controls</a:t>
            </a:r>
          </a:p>
        </p:txBody>
      </p:sp>
      <p:sp>
        <p:nvSpPr>
          <p:cNvPr id="7" name="Content Placeholder 6"/>
          <p:cNvSpPr>
            <a:spLocks noGrp="1"/>
          </p:cNvSpPr>
          <p:nvPr>
            <p:ph sz="half" idx="11"/>
          </p:nvPr>
        </p:nvSpPr>
        <p:spPr>
          <a:xfrm>
            <a:off x="7215081" y="2299838"/>
            <a:ext cx="3764187" cy="2007969"/>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eaLnBrk="1" hangingPunct="1">
              <a:spcAft>
                <a:spcPct val="0"/>
              </a:spcAft>
              <a:buClrTx/>
              <a:buSzTx/>
              <a:buNone/>
            </a:pPr>
            <a:endParaRPr lang="en-US" b="1" kern="1200" dirty="0">
              <a:solidFill>
                <a:srgbClr val="FFFFFF"/>
              </a:solidFill>
              <a:latin typeface="Arial" pitchFamily="34" charset="0"/>
              <a:ea typeface="+mn-ea"/>
              <a:cs typeface="+mn-cs"/>
            </a:endParaRPr>
          </a:p>
          <a:p>
            <a:pPr marL="0" indent="0" algn="ctr" eaLnBrk="1" hangingPunct="1">
              <a:spcAft>
                <a:spcPct val="0"/>
              </a:spcAft>
              <a:buClrTx/>
              <a:buSzTx/>
              <a:buNone/>
            </a:pPr>
            <a:r>
              <a:rPr lang="en-US" sz="4200" b="1" kern="1200" dirty="0">
                <a:solidFill>
                  <a:srgbClr val="FFFFFF"/>
                </a:solidFill>
                <a:latin typeface="Arial" pitchFamily="34" charset="0"/>
                <a:ea typeface="+mn-ea"/>
                <a:cs typeface="+mn-cs"/>
              </a:rPr>
              <a:t>Work Practice Controls</a:t>
            </a:r>
          </a:p>
          <a:p>
            <a:pPr marL="342860" indent="0">
              <a:buNone/>
            </a:pPr>
            <a:endParaRPr lang="en-US" dirty="0"/>
          </a:p>
        </p:txBody>
      </p:sp>
      <p:sp>
        <p:nvSpPr>
          <p:cNvPr id="9" name="Right Arrow 8"/>
          <p:cNvSpPr/>
          <p:nvPr/>
        </p:nvSpPr>
        <p:spPr>
          <a:xfrm>
            <a:off x="6473539" y="3490327"/>
            <a:ext cx="765401" cy="1056071"/>
          </a:xfrm>
          <a:prstGeom prst="rightArrow">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0" name="Rectangle 9"/>
          <p:cNvSpPr/>
          <p:nvPr/>
        </p:nvSpPr>
        <p:spPr>
          <a:xfrm>
            <a:off x="11785111" y="2290231"/>
            <a:ext cx="4068266" cy="1975301"/>
          </a:xfrm>
          <a:prstGeom prst="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4200" b="1" dirty="0">
                <a:solidFill>
                  <a:srgbClr val="FFFFFF"/>
                </a:solidFill>
                <a:latin typeface="Arial" pitchFamily="34" charset="0"/>
              </a:rPr>
              <a:t>Personal Protective Equipment</a:t>
            </a:r>
          </a:p>
        </p:txBody>
      </p:sp>
      <p:sp>
        <p:nvSpPr>
          <p:cNvPr id="11" name="Rectangle 10"/>
          <p:cNvSpPr/>
          <p:nvPr/>
        </p:nvSpPr>
        <p:spPr>
          <a:xfrm>
            <a:off x="11814464" y="4297026"/>
            <a:ext cx="4068269" cy="5677818"/>
          </a:xfrm>
          <a:prstGeom prst="rect">
            <a:avLst/>
          </a:prstGeom>
          <a:solidFill>
            <a:srgbClr val="E5F7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00" fontAlgn="base">
              <a:spcBef>
                <a:spcPct val="0"/>
              </a:spcBef>
              <a:spcAft>
                <a:spcPct val="0"/>
              </a:spcAft>
            </a:pPr>
            <a:endParaRPr lang="en-US" sz="2700" dirty="0">
              <a:solidFill>
                <a:srgbClr val="FFFFFF"/>
              </a:solidFill>
              <a:latin typeface="Arial"/>
            </a:endParaRPr>
          </a:p>
        </p:txBody>
      </p:sp>
      <p:sp>
        <p:nvSpPr>
          <p:cNvPr id="12" name="Right Arrow 11"/>
          <p:cNvSpPr/>
          <p:nvPr/>
        </p:nvSpPr>
        <p:spPr>
          <a:xfrm>
            <a:off x="11049060" y="3496712"/>
            <a:ext cx="765402" cy="1056071"/>
          </a:xfrm>
          <a:prstGeom prst="rightArrow">
            <a:avLst/>
          </a:prstGeom>
          <a:solidFill>
            <a:schemeClr val="accent6"/>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3" name="TextBox 12"/>
          <p:cNvSpPr txBox="1"/>
          <p:nvPr/>
        </p:nvSpPr>
        <p:spPr>
          <a:xfrm>
            <a:off x="11828643" y="4815499"/>
            <a:ext cx="4187535" cy="4408899"/>
          </a:xfrm>
          <a:prstGeom prst="rect">
            <a:avLst/>
          </a:prstGeom>
          <a:noFill/>
        </p:spPr>
        <p:txBody>
          <a:bodyPr wrap="square" rtlCol="0">
            <a:spAutoFit/>
          </a:bodyPr>
          <a:lstStyle/>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LAST RESORT</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PPE does not remove hazard</a:t>
            </a:r>
          </a:p>
          <a:p>
            <a:pPr marL="514350" indent="-514350" defTabSz="1371600" fontAlgn="base">
              <a:spcBef>
                <a:spcPct val="0"/>
              </a:spcBef>
              <a:spcAft>
                <a:spcPts val="900"/>
              </a:spcAft>
              <a:buClr>
                <a:srgbClr val="F68D25"/>
              </a:buClr>
              <a:buFont typeface="Wingdings" panose="05000000000000000000" pitchFamily="2" charset="2"/>
              <a:buChar char="§"/>
            </a:pPr>
            <a:r>
              <a:rPr lang="en-US" sz="3300" dirty="0">
                <a:solidFill>
                  <a:srgbClr val="002060"/>
                </a:solidFill>
                <a:latin typeface="Arial" pitchFamily="34" charset="0"/>
              </a:rPr>
              <a:t>Training critical</a:t>
            </a:r>
          </a:p>
          <a:p>
            <a:pPr marL="1371600" lvl="1" indent="-68580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Selection</a:t>
            </a:r>
          </a:p>
          <a:p>
            <a:pPr marL="1371600" lvl="1" indent="-68580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Limitations</a:t>
            </a:r>
          </a:p>
        </p:txBody>
      </p:sp>
      <p:sp>
        <p:nvSpPr>
          <p:cNvPr id="14" name="Rectangle 13"/>
          <p:cNvSpPr/>
          <p:nvPr/>
        </p:nvSpPr>
        <p:spPr>
          <a:xfrm>
            <a:off x="7215082" y="4312640"/>
            <a:ext cx="3764189" cy="5640773"/>
          </a:xfrm>
          <a:prstGeom prst="rect">
            <a:avLst/>
          </a:prstGeom>
          <a:solidFill>
            <a:srgbClr val="E5F7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5" name="TextBox 14"/>
          <p:cNvSpPr txBox="1"/>
          <p:nvPr/>
        </p:nvSpPr>
        <p:spPr>
          <a:xfrm>
            <a:off x="7200900" y="4815498"/>
            <a:ext cx="3886200" cy="4016484"/>
          </a:xfrm>
          <a:prstGeom prst="rect">
            <a:avLst/>
          </a:prstGeom>
          <a:noFill/>
        </p:spPr>
        <p:txBody>
          <a:bodyPr wrap="square" rtlCol="0">
            <a:spAutoFit/>
          </a:bodyPr>
          <a:lstStyle/>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Safer policies</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Safer practices</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Training</a:t>
            </a:r>
          </a:p>
          <a:p>
            <a:pPr marL="514350" indent="-514350" defTabSz="1371600" fontAlgn="base">
              <a:spcBef>
                <a:spcPct val="0"/>
              </a:spcBef>
              <a:spcAft>
                <a:spcPts val="3600"/>
              </a:spcAft>
              <a:buClr>
                <a:srgbClr val="F68D25"/>
              </a:buClr>
              <a:buFont typeface="Wingdings" panose="05000000000000000000" pitchFamily="2" charset="2"/>
              <a:buChar char="§"/>
            </a:pPr>
            <a:r>
              <a:rPr lang="en-US" sz="3300" dirty="0">
                <a:solidFill>
                  <a:srgbClr val="002060"/>
                </a:solidFill>
                <a:latin typeface="Arial" pitchFamily="34" charset="0"/>
              </a:rPr>
              <a:t>To the extent ‘feasible’</a:t>
            </a:r>
          </a:p>
        </p:txBody>
      </p:sp>
      <p:sp>
        <p:nvSpPr>
          <p:cNvPr id="17" name="Rectangle 16"/>
          <p:cNvSpPr/>
          <p:nvPr/>
        </p:nvSpPr>
        <p:spPr>
          <a:xfrm>
            <a:off x="2390363" y="4211381"/>
            <a:ext cx="3989525" cy="5734982"/>
          </a:xfrm>
          <a:prstGeom prst="rect">
            <a:avLst/>
          </a:prstGeom>
          <a:solidFill>
            <a:srgbClr val="E5F7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18" name="TextBox 17"/>
          <p:cNvSpPr txBox="1"/>
          <p:nvPr/>
        </p:nvSpPr>
        <p:spPr>
          <a:xfrm>
            <a:off x="2286001" y="4815500"/>
            <a:ext cx="4187537" cy="3831818"/>
          </a:xfrm>
          <a:prstGeom prst="rect">
            <a:avLst/>
          </a:prstGeom>
          <a:noFill/>
        </p:spPr>
        <p:txBody>
          <a:bodyPr wrap="square" rtlCol="0">
            <a:spAutoFit/>
          </a:bodyPr>
          <a:lstStyle/>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Eliminate process</a:t>
            </a:r>
          </a:p>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Substitute safer process</a:t>
            </a:r>
          </a:p>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Redesign process </a:t>
            </a:r>
          </a:p>
          <a:p>
            <a:pPr marL="514350" indent="-514350" defTabSz="1371600" fontAlgn="base">
              <a:spcBef>
                <a:spcPct val="0"/>
              </a:spcBef>
              <a:spcAft>
                <a:spcPts val="1800"/>
              </a:spcAft>
              <a:buClr>
                <a:srgbClr val="F68D25"/>
              </a:buClr>
              <a:buFont typeface="Wingdings" panose="05000000000000000000" pitchFamily="2" charset="2"/>
              <a:buChar char="§"/>
            </a:pPr>
            <a:r>
              <a:rPr lang="en-US" sz="3300" dirty="0">
                <a:solidFill>
                  <a:srgbClr val="002060"/>
                </a:solidFill>
                <a:latin typeface="Arial" pitchFamily="34" charset="0"/>
              </a:rPr>
              <a:t>To the extent ‘feasible</a:t>
            </a:r>
            <a:r>
              <a:rPr lang="en-US" sz="3000" dirty="0">
                <a:solidFill>
                  <a:srgbClr val="002060"/>
                </a:solidFill>
                <a:latin typeface="Arial" pitchFamily="34" charset="0"/>
              </a:rPr>
              <a:t>’</a:t>
            </a:r>
          </a:p>
        </p:txBody>
      </p:sp>
      <p:sp>
        <p:nvSpPr>
          <p:cNvPr id="16" name="Title 3"/>
          <p:cNvSpPr>
            <a:spLocks noGrp="1"/>
          </p:cNvSpPr>
          <p:nvPr>
            <p:ph type="title"/>
          </p:nvPr>
        </p:nvSpPr>
        <p:spPr>
          <a:xfrm>
            <a:off x="2286000" y="0"/>
            <a:ext cx="13730178" cy="2130222"/>
          </a:xfrm>
        </p:spPr>
        <p:txBody>
          <a:bodyPr/>
          <a:lstStyle/>
          <a:p>
            <a:r>
              <a:rPr lang="en-US" dirty="0"/>
              <a:t>Employers Must Protect Employees by Providing</a:t>
            </a:r>
          </a:p>
        </p:txBody>
      </p:sp>
    </p:spTree>
    <p:extLst>
      <p:ext uri="{BB962C8B-B14F-4D97-AF65-F5344CB8AC3E}">
        <p14:creationId xmlns:p14="http://schemas.microsoft.com/office/powerpoint/2010/main" val="2394668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133899" y="4323522"/>
            <a:ext cx="10524542" cy="2655504"/>
          </a:xfrm>
        </p:spPr>
        <p:txBody>
          <a:bodyPr/>
          <a:lstStyle/>
          <a:p>
            <a:r>
              <a:rPr lang="en-US" b="1" dirty="0"/>
              <a:t>Regulatory Requirements</a:t>
            </a:r>
          </a:p>
        </p:txBody>
      </p:sp>
      <p:sp>
        <p:nvSpPr>
          <p:cNvPr id="3" name="Content Placeholder 2"/>
          <p:cNvSpPr>
            <a:spLocks noGrp="1"/>
          </p:cNvSpPr>
          <p:nvPr>
            <p:ph sz="quarter" idx="11"/>
          </p:nvPr>
        </p:nvSpPr>
        <p:spPr>
          <a:xfrm>
            <a:off x="7133898" y="7217564"/>
            <a:ext cx="10524540" cy="2234547"/>
          </a:xfrm>
        </p:spPr>
        <p:txBody>
          <a:bodyPr/>
          <a:lstStyle/>
          <a:p>
            <a:r>
              <a:rPr lang="en-US" sz="5400" dirty="0">
                <a:solidFill>
                  <a:srgbClr val="F68D25"/>
                </a:solidFill>
              </a:rPr>
              <a:t>Hazard Communication</a:t>
            </a:r>
          </a:p>
          <a:p>
            <a:r>
              <a:rPr lang="en-US" sz="5400" dirty="0">
                <a:solidFill>
                  <a:srgbClr val="F68D25"/>
                </a:solidFill>
              </a:rPr>
              <a:t>&amp; Right-To-Know</a:t>
            </a:r>
          </a:p>
        </p:txBody>
      </p:sp>
    </p:spTree>
    <p:extLst>
      <p:ext uri="{BB962C8B-B14F-4D97-AF65-F5344CB8AC3E}">
        <p14:creationId xmlns:p14="http://schemas.microsoft.com/office/powerpoint/2010/main" val="2502775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48069" y="221976"/>
            <a:ext cx="14113565" cy="1868586"/>
          </a:xfrm>
        </p:spPr>
        <p:txBody>
          <a:bodyPr/>
          <a:lstStyle/>
          <a:p>
            <a:r>
              <a:rPr lang="en-US" dirty="0">
                <a:solidFill>
                  <a:srgbClr val="F68D25"/>
                </a:solidFill>
              </a:rPr>
              <a:t>Principles of Hazard Communication &amp; RTK</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12953"/>
          <a:stretch/>
        </p:blipFill>
        <p:spPr>
          <a:xfrm>
            <a:off x="12464464" y="2553857"/>
            <a:ext cx="3723335" cy="51594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905480" y="8008681"/>
            <a:ext cx="4869828" cy="738664"/>
          </a:xfrm>
          <a:prstGeom prst="rect">
            <a:avLst/>
          </a:prstGeom>
          <a:noFill/>
        </p:spPr>
        <p:txBody>
          <a:bodyPr wrap="square" rtlCol="0">
            <a:spAutoFit/>
          </a:bodyPr>
          <a:lstStyle/>
          <a:p>
            <a:pPr algn="ctr" defTabSz="1371600" fontAlgn="base">
              <a:spcBef>
                <a:spcPct val="0"/>
              </a:spcBef>
              <a:spcAft>
                <a:spcPct val="0"/>
              </a:spcAft>
              <a:defRPr/>
            </a:pPr>
            <a:r>
              <a:rPr lang="en-US" sz="4200" dirty="0">
                <a:solidFill>
                  <a:srgbClr val="1F3D7C"/>
                </a:solidFill>
                <a:latin typeface="Arial" pitchFamily="34" charset="0"/>
              </a:rPr>
              <a:t>Labeled Containers</a:t>
            </a:r>
          </a:p>
        </p:txBody>
      </p:sp>
      <p:sp>
        <p:nvSpPr>
          <p:cNvPr id="8" name="TextBox 7"/>
          <p:cNvSpPr txBox="1"/>
          <p:nvPr/>
        </p:nvSpPr>
        <p:spPr>
          <a:xfrm>
            <a:off x="6333150" y="8008676"/>
            <a:ext cx="4343400" cy="1384995"/>
          </a:xfrm>
          <a:prstGeom prst="rect">
            <a:avLst/>
          </a:prstGeom>
          <a:noFill/>
        </p:spPr>
        <p:txBody>
          <a:bodyPr wrap="square" rtlCol="0">
            <a:spAutoFit/>
          </a:bodyPr>
          <a:lstStyle/>
          <a:p>
            <a:pPr algn="ctr" defTabSz="1371600" fontAlgn="base">
              <a:spcBef>
                <a:spcPct val="0"/>
              </a:spcBef>
              <a:spcAft>
                <a:spcPct val="0"/>
              </a:spcAft>
              <a:defRPr/>
            </a:pPr>
            <a:r>
              <a:rPr lang="en-US" sz="4200" dirty="0">
                <a:solidFill>
                  <a:srgbClr val="1F3D7C"/>
                </a:solidFill>
                <a:latin typeface="Arial" pitchFamily="34" charset="0"/>
              </a:rPr>
              <a:t>Accessible Information</a:t>
            </a:r>
          </a:p>
        </p:txBody>
      </p:sp>
      <p:sp>
        <p:nvSpPr>
          <p:cNvPr id="9" name="TextBox 8"/>
          <p:cNvSpPr txBox="1"/>
          <p:nvPr/>
        </p:nvSpPr>
        <p:spPr>
          <a:xfrm>
            <a:off x="12464462" y="7966666"/>
            <a:ext cx="3723335" cy="1384995"/>
          </a:xfrm>
          <a:prstGeom prst="rect">
            <a:avLst/>
          </a:prstGeom>
          <a:noFill/>
        </p:spPr>
        <p:txBody>
          <a:bodyPr wrap="square" rtlCol="0">
            <a:spAutoFit/>
          </a:bodyPr>
          <a:lstStyle/>
          <a:p>
            <a:pPr algn="ctr" defTabSz="1371600" fontAlgn="base">
              <a:spcBef>
                <a:spcPct val="0"/>
              </a:spcBef>
              <a:spcAft>
                <a:spcPct val="0"/>
              </a:spcAft>
              <a:defRPr/>
            </a:pPr>
            <a:r>
              <a:rPr lang="en-US" sz="4200" dirty="0">
                <a:solidFill>
                  <a:srgbClr val="1F3D7C"/>
                </a:solidFill>
                <a:latin typeface="Arial" pitchFamily="34" charset="0"/>
              </a:rPr>
              <a:t>Effective Training</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0889" y="2619624"/>
            <a:ext cx="5027922" cy="5027922"/>
          </a:xfrm>
          <a:prstGeom prst="rect">
            <a:avLst/>
          </a:prstGeom>
        </p:spPr>
      </p:pic>
      <p:pic>
        <p:nvPicPr>
          <p:cNvPr id="5" name="Picture 4">
            <a:extLst>
              <a:ext uri="{FF2B5EF4-FFF2-40B4-BE49-F238E27FC236}">
                <a16:creationId xmlns:a16="http://schemas.microsoft.com/office/drawing/2014/main" id="{93F686A2-AEEC-9546-C8E1-CC9EDA377E24}"/>
              </a:ext>
            </a:extLst>
          </p:cNvPr>
          <p:cNvPicPr>
            <a:picLocks noChangeAspect="1"/>
          </p:cNvPicPr>
          <p:nvPr/>
        </p:nvPicPr>
        <p:blipFill rotWithShape="1">
          <a:blip r:embed="rId5"/>
          <a:srcRect l="13699" r="17140"/>
          <a:stretch/>
        </p:blipFill>
        <p:spPr>
          <a:xfrm>
            <a:off x="1731099" y="3005075"/>
            <a:ext cx="3218589" cy="4653743"/>
          </a:xfrm>
          <a:prstGeom prst="rect">
            <a:avLst/>
          </a:prstGeom>
        </p:spPr>
      </p:pic>
    </p:spTree>
    <p:extLst>
      <p:ext uri="{BB962C8B-B14F-4D97-AF65-F5344CB8AC3E}">
        <p14:creationId xmlns:p14="http://schemas.microsoft.com/office/powerpoint/2010/main" val="70403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2286000" y="411957"/>
            <a:ext cx="13716000" cy="1302543"/>
          </a:xfrm>
        </p:spPr>
        <p:txBody>
          <a:bodyPr rtlCol="0">
            <a:normAutofit fontScale="90000"/>
          </a:bodyPr>
          <a:lstStyle/>
          <a:p>
            <a:pPr eaLnBrk="1" fontAlgn="auto" hangingPunct="1">
              <a:spcAft>
                <a:spcPts val="0"/>
              </a:spcAft>
              <a:defRPr/>
            </a:pPr>
            <a:r>
              <a:rPr lang="en-US" b="1" dirty="0">
                <a:solidFill>
                  <a:srgbClr val="F68D25"/>
                </a:solidFill>
              </a:rPr>
              <a:t>Employer’s Obligations &amp; Worker Rights</a:t>
            </a:r>
          </a:p>
        </p:txBody>
      </p:sp>
      <p:pic>
        <p:nvPicPr>
          <p:cNvPr id="5" name="Picture 4" descr="100_2429.jpg"/>
          <p:cNvPicPr>
            <a:picLocks noChangeAspect="1"/>
          </p:cNvPicPr>
          <p:nvPr/>
        </p:nvPicPr>
        <p:blipFill>
          <a:blip r:embed="rId2">
            <a:lum bright="20000"/>
            <a:extLst>
              <a:ext uri="{28A0092B-C50C-407E-A947-70E740481C1C}">
                <a14:useLocalDpi xmlns:a14="http://schemas.microsoft.com/office/drawing/2010/main" val="0"/>
              </a:ext>
            </a:extLst>
          </a:blip>
          <a:srcRect l="27458" t="7777" r="31631" b="8888"/>
          <a:stretch>
            <a:fillRect/>
          </a:stretch>
        </p:blipFill>
        <p:spPr bwMode="auto">
          <a:xfrm>
            <a:off x="696425" y="2513153"/>
            <a:ext cx="4968881" cy="689127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Content Placeholder 2"/>
          <p:cNvSpPr>
            <a:spLocks noGrp="1"/>
          </p:cNvSpPr>
          <p:nvPr>
            <p:ph idx="1"/>
          </p:nvPr>
        </p:nvSpPr>
        <p:spPr>
          <a:xfrm>
            <a:off x="6568178" y="2498244"/>
            <a:ext cx="10666275" cy="7086600"/>
          </a:xfrm>
        </p:spPr>
        <p:txBody>
          <a:bodyPr/>
          <a:lstStyle/>
          <a:p>
            <a:pPr eaLnBrk="1" hangingPunct="1">
              <a:spcBef>
                <a:spcPts val="0"/>
              </a:spcBef>
              <a:spcAft>
                <a:spcPts val="2700"/>
              </a:spcAft>
              <a:buClr>
                <a:srgbClr val="002060"/>
              </a:buClr>
              <a:buNone/>
            </a:pPr>
            <a:r>
              <a:rPr lang="en-US" sz="3900" b="1" dirty="0">
                <a:solidFill>
                  <a:srgbClr val="002060"/>
                </a:solidFill>
              </a:rPr>
              <a:t>Employers must:</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Inventory chemicals</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Maintain chemical data sheets</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Evaluate chemical hazards &amp; institute safeguards</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Display RTK poster</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Develop a written program</a:t>
            </a:r>
          </a:p>
          <a:p>
            <a:pPr lvl="1" eaLnBrk="1" hangingPunct="1">
              <a:spcBef>
                <a:spcPts val="0"/>
              </a:spcBef>
              <a:spcAft>
                <a:spcPts val="2700"/>
              </a:spcAft>
              <a:buClr>
                <a:srgbClr val="F68D25"/>
              </a:buClr>
              <a:buFont typeface="Wingdings" panose="05000000000000000000" pitchFamily="2" charset="2"/>
              <a:buChar char="§"/>
            </a:pPr>
            <a:r>
              <a:rPr lang="en-US" sz="3900" dirty="0">
                <a:solidFill>
                  <a:srgbClr val="002060"/>
                </a:solidFill>
              </a:rPr>
              <a:t>Submit RTK survey (July 15</a:t>
            </a:r>
            <a:r>
              <a:rPr lang="en-US" sz="3900" baseline="30000" dirty="0">
                <a:solidFill>
                  <a:srgbClr val="002060"/>
                </a:solidFill>
              </a:rPr>
              <a:t>th</a:t>
            </a:r>
            <a:r>
              <a:rPr lang="en-US" sz="3900" dirty="0">
                <a:solidFill>
                  <a:srgbClr val="002060"/>
                </a:solidFill>
              </a:rPr>
              <a:t>)</a:t>
            </a:r>
          </a:p>
        </p:txBody>
      </p:sp>
    </p:spTree>
    <p:extLst>
      <p:ext uri="{BB962C8B-B14F-4D97-AF65-F5344CB8AC3E}">
        <p14:creationId xmlns:p14="http://schemas.microsoft.com/office/powerpoint/2010/main" val="2018259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350093"/>
            <a:ext cx="13716000" cy="1382105"/>
          </a:xfrm>
        </p:spPr>
        <p:txBody>
          <a:bodyPr/>
          <a:lstStyle/>
          <a:p>
            <a:r>
              <a:rPr lang="en-US" sz="5400" dirty="0">
                <a:solidFill>
                  <a:srgbClr val="F68D25"/>
                </a:solidFill>
              </a:rPr>
              <a:t>Employer’s Obligations &amp; Worker Rights</a:t>
            </a:r>
          </a:p>
        </p:txBody>
      </p:sp>
      <p:pic>
        <p:nvPicPr>
          <p:cNvPr id="3" name="Picture 4" descr="100_2429.jpg"/>
          <p:cNvPicPr>
            <a:picLocks noChangeAspect="1"/>
          </p:cNvPicPr>
          <p:nvPr/>
        </p:nvPicPr>
        <p:blipFill>
          <a:blip r:embed="rId2">
            <a:lum bright="20000"/>
            <a:extLst>
              <a:ext uri="{28A0092B-C50C-407E-A947-70E740481C1C}">
                <a14:useLocalDpi xmlns:a14="http://schemas.microsoft.com/office/drawing/2010/main" val="0"/>
              </a:ext>
            </a:extLst>
          </a:blip>
          <a:srcRect l="27458" t="7777" r="31631" b="8888"/>
          <a:stretch>
            <a:fillRect/>
          </a:stretch>
        </p:blipFill>
        <p:spPr bwMode="auto">
          <a:xfrm>
            <a:off x="1723583" y="2558892"/>
            <a:ext cx="4937841" cy="726051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7555229" y="3207642"/>
            <a:ext cx="10365023" cy="6286500"/>
          </a:xfrm>
        </p:spPr>
        <p:txBody>
          <a:bodyPr/>
          <a:lstStyle/>
          <a:p>
            <a:pPr eaLnBrk="1" hangingPunct="1">
              <a:spcAft>
                <a:spcPts val="2700"/>
              </a:spcAft>
              <a:buClr>
                <a:srgbClr val="002060"/>
              </a:buClr>
              <a:buNone/>
            </a:pPr>
            <a:r>
              <a:rPr lang="en-US" sz="3900" b="1" dirty="0">
                <a:solidFill>
                  <a:srgbClr val="002060"/>
                </a:solidFill>
              </a:rPr>
              <a:t>Employers must</a:t>
            </a:r>
            <a:endParaRPr lang="en-US" sz="3900" dirty="0">
              <a:solidFill>
                <a:srgbClr val="002060"/>
              </a:solidFill>
            </a:endParaRPr>
          </a:p>
          <a:p>
            <a:pPr marL="945417" lvl="1" indent="-514350" eaLnBrk="1" hangingPunct="1">
              <a:spcAft>
                <a:spcPts val="1800"/>
              </a:spcAft>
              <a:buClr>
                <a:srgbClr val="F68D25"/>
              </a:buClr>
              <a:buFont typeface="Wingdings" panose="05000000000000000000" pitchFamily="2" charset="2"/>
              <a:buChar char="§"/>
            </a:pPr>
            <a:r>
              <a:rPr lang="en-US" sz="3900" dirty="0">
                <a:solidFill>
                  <a:srgbClr val="002060"/>
                </a:solidFill>
              </a:rPr>
              <a:t>Educate and train workers</a:t>
            </a:r>
          </a:p>
          <a:p>
            <a:pPr marL="1628775" lvl="2" indent="-514350" eaLnBrk="1" hangingPunct="1">
              <a:spcAft>
                <a:spcPts val="1800"/>
              </a:spcAft>
              <a:buClr>
                <a:srgbClr val="F68D25"/>
              </a:buClr>
              <a:buFont typeface="Courier New" panose="02070309020205020404" pitchFamily="49" charset="0"/>
              <a:buChar char="o"/>
            </a:pPr>
            <a:r>
              <a:rPr lang="en-US" sz="3900" dirty="0">
                <a:solidFill>
                  <a:srgbClr val="002060"/>
                </a:solidFill>
              </a:rPr>
              <a:t>Right to understand chemical hazards &amp; safeguards</a:t>
            </a:r>
          </a:p>
          <a:p>
            <a:pPr marL="1628775" lvl="2" indent="-514350" eaLnBrk="1" hangingPunct="1">
              <a:spcAft>
                <a:spcPts val="1800"/>
              </a:spcAft>
              <a:buClr>
                <a:srgbClr val="F68D25"/>
              </a:buClr>
              <a:buFont typeface="Courier New" panose="02070309020205020404" pitchFamily="49" charset="0"/>
              <a:buChar char="o"/>
            </a:pPr>
            <a:r>
              <a:rPr lang="en-US" sz="3900" dirty="0">
                <a:solidFill>
                  <a:srgbClr val="002060"/>
                </a:solidFill>
              </a:rPr>
              <a:t>Right to file complaint</a:t>
            </a:r>
          </a:p>
          <a:p>
            <a:pPr marL="1628775" lvl="2" indent="-514350" eaLnBrk="1" hangingPunct="1">
              <a:spcAft>
                <a:spcPts val="1800"/>
              </a:spcAft>
              <a:buClr>
                <a:srgbClr val="F68D25"/>
              </a:buClr>
              <a:buFont typeface="Courier New" panose="02070309020205020404" pitchFamily="49" charset="0"/>
              <a:buChar char="o"/>
            </a:pPr>
            <a:r>
              <a:rPr lang="en-US" sz="3900" dirty="0">
                <a:solidFill>
                  <a:srgbClr val="002060"/>
                </a:solidFill>
              </a:rPr>
              <a:t>Right to medical records</a:t>
            </a:r>
          </a:p>
        </p:txBody>
      </p:sp>
    </p:spTree>
    <p:extLst>
      <p:ext uri="{BB962C8B-B14F-4D97-AF65-F5344CB8AC3E}">
        <p14:creationId xmlns:p14="http://schemas.microsoft.com/office/powerpoint/2010/main" val="1619800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68D25"/>
                </a:solidFill>
              </a:rPr>
              <a:t>Labels – HazCom versus RTK</a:t>
            </a:r>
          </a:p>
        </p:txBody>
      </p:sp>
      <p:sp>
        <p:nvSpPr>
          <p:cNvPr id="4" name="Text Placeholder 2"/>
          <p:cNvSpPr txBox="1">
            <a:spLocks/>
          </p:cNvSpPr>
          <p:nvPr/>
        </p:nvSpPr>
        <p:spPr bwMode="auto">
          <a:xfrm>
            <a:off x="2325663" y="2367905"/>
            <a:ext cx="6288882" cy="959643"/>
          </a:xfrm>
          <a:prstGeom prst="rect">
            <a:avLst/>
          </a:prstGeom>
          <a:noFill/>
          <a:ln w="9525">
            <a:noFill/>
            <a:miter lim="800000"/>
            <a:headEnd/>
            <a:tailEnd/>
          </a:ln>
        </p:spPr>
        <p:txBody>
          <a:bodyPr vert="horz" wrap="square" lIns="137144" tIns="68571" rIns="137144" bIns="68571" numCol="1" anchor="t" anchorCtr="0" compatLnSpc="1">
            <a:prstTxWarp prst="textNoShape">
              <a:avLst/>
            </a:prstTxWarp>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342860" indent="0" defTabSz="1371600">
              <a:spcAft>
                <a:spcPts val="900"/>
              </a:spcAft>
              <a:buNone/>
              <a:defRPr/>
            </a:pPr>
            <a:r>
              <a:rPr lang="en-US" sz="4200" b="1" u="sng" kern="0" dirty="0">
                <a:solidFill>
                  <a:srgbClr val="002060"/>
                </a:solidFill>
                <a:latin typeface="Arial"/>
              </a:rPr>
              <a:t>HazCom &amp; GHS Label</a:t>
            </a:r>
          </a:p>
        </p:txBody>
      </p:sp>
      <p:sp>
        <p:nvSpPr>
          <p:cNvPr id="5" name="Content Placeholder 3"/>
          <p:cNvSpPr>
            <a:spLocks noGrp="1"/>
          </p:cNvSpPr>
          <p:nvPr>
            <p:ph sz="half" idx="4294967295"/>
          </p:nvPr>
        </p:nvSpPr>
        <p:spPr>
          <a:xfrm>
            <a:off x="2348328" y="3234928"/>
            <a:ext cx="6603207" cy="6331745"/>
          </a:xfrm>
          <a:prstGeom prst="rect">
            <a:avLst/>
          </a:prstGeom>
        </p:spPr>
        <p:txBody>
          <a:bodyPr/>
          <a:lstStyle/>
          <a:p>
            <a:pPr marL="592932" indent="-511970">
              <a:buClr>
                <a:srgbClr val="F68D25"/>
              </a:buClr>
            </a:pPr>
            <a:r>
              <a:rPr lang="en-US" dirty="0">
                <a:solidFill>
                  <a:srgbClr val="002060"/>
                </a:solidFill>
              </a:rPr>
              <a:t>Name or identifier</a:t>
            </a:r>
          </a:p>
          <a:p>
            <a:pPr marL="592932" indent="-511970">
              <a:buClr>
                <a:srgbClr val="F68D25"/>
              </a:buClr>
            </a:pPr>
            <a:r>
              <a:rPr lang="en-US" dirty="0">
                <a:solidFill>
                  <a:srgbClr val="002060"/>
                </a:solidFill>
              </a:rPr>
              <a:t>Name, address &amp; phone # of manufacturer / supplier</a:t>
            </a:r>
          </a:p>
          <a:p>
            <a:pPr marL="592932" indent="-511970">
              <a:buClr>
                <a:srgbClr val="F68D25"/>
              </a:buClr>
            </a:pPr>
            <a:r>
              <a:rPr lang="en-US" b="1" dirty="0">
                <a:solidFill>
                  <a:srgbClr val="002060"/>
                </a:solidFill>
              </a:rPr>
              <a:t>Hazard class </a:t>
            </a:r>
          </a:p>
          <a:p>
            <a:pPr marL="592932" indent="-511970">
              <a:buClr>
                <a:srgbClr val="F68D25"/>
              </a:buClr>
            </a:pPr>
            <a:r>
              <a:rPr lang="en-US" b="1" dirty="0">
                <a:solidFill>
                  <a:srgbClr val="002060"/>
                </a:solidFill>
              </a:rPr>
              <a:t>Pictogram(s)</a:t>
            </a:r>
          </a:p>
          <a:p>
            <a:pPr marL="592932" indent="-511970">
              <a:buClr>
                <a:srgbClr val="F68D25"/>
              </a:buClr>
            </a:pPr>
            <a:r>
              <a:rPr lang="en-US" b="1" dirty="0">
                <a:solidFill>
                  <a:srgbClr val="002060"/>
                </a:solidFill>
              </a:rPr>
              <a:t>Precautionary </a:t>
            </a:r>
            <a:r>
              <a:rPr lang="en-US" sz="3450" b="1" dirty="0">
                <a:solidFill>
                  <a:srgbClr val="002060"/>
                </a:solidFill>
              </a:rPr>
              <a:t>statement</a:t>
            </a:r>
          </a:p>
          <a:p>
            <a:pPr marL="592932" indent="-511970">
              <a:buClr>
                <a:srgbClr val="F68D25"/>
              </a:buClr>
            </a:pPr>
            <a:r>
              <a:rPr lang="en-US" b="1" dirty="0">
                <a:solidFill>
                  <a:srgbClr val="002060"/>
                </a:solidFill>
              </a:rPr>
              <a:t>Signal Word</a:t>
            </a:r>
            <a:endParaRPr lang="en-US" sz="3450" b="1" dirty="0">
              <a:solidFill>
                <a:srgbClr val="002060"/>
              </a:solidFill>
            </a:endParaRPr>
          </a:p>
        </p:txBody>
      </p:sp>
      <p:sp>
        <p:nvSpPr>
          <p:cNvPr id="6" name="Text Placeholder 4"/>
          <p:cNvSpPr txBox="1">
            <a:spLocks/>
          </p:cNvSpPr>
          <p:nvPr/>
        </p:nvSpPr>
        <p:spPr>
          <a:xfrm>
            <a:off x="9409885" y="2316776"/>
            <a:ext cx="6062663" cy="959643"/>
          </a:xfrm>
          <a:prstGeom prst="rect">
            <a:avLst/>
          </a:prstGeom>
        </p:spPr>
        <p:txBody>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Arial" pitchFamily="34" charset="0"/>
              <a:buChar char="&gt;"/>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342860" indent="0" defTabSz="1371600">
              <a:spcAft>
                <a:spcPts val="900"/>
              </a:spcAft>
              <a:buNone/>
              <a:defRPr/>
            </a:pPr>
            <a:r>
              <a:rPr lang="en-US" sz="4200" b="1" u="sng" kern="0" dirty="0">
                <a:solidFill>
                  <a:srgbClr val="002060"/>
                </a:solidFill>
                <a:latin typeface="Arial"/>
              </a:rPr>
              <a:t>Right to Know Label</a:t>
            </a:r>
          </a:p>
        </p:txBody>
      </p:sp>
      <p:sp>
        <p:nvSpPr>
          <p:cNvPr id="19" name="TextBox 18"/>
          <p:cNvSpPr txBox="1"/>
          <p:nvPr/>
        </p:nvSpPr>
        <p:spPr>
          <a:xfrm>
            <a:off x="5727363" y="4860405"/>
            <a:ext cx="800100" cy="1615827"/>
          </a:xfrm>
          <a:prstGeom prst="rect">
            <a:avLst/>
          </a:prstGeom>
          <a:noFill/>
        </p:spPr>
        <p:txBody>
          <a:bodyPr wrap="square" rtlCol="0" anchor="ctr">
            <a:spAutoFit/>
          </a:bodyPr>
          <a:lstStyle/>
          <a:p>
            <a:pPr defTabSz="1371600" fontAlgn="base">
              <a:spcBef>
                <a:spcPct val="0"/>
              </a:spcBef>
              <a:spcAft>
                <a:spcPct val="0"/>
              </a:spcAft>
              <a:defRPr/>
            </a:pPr>
            <a:r>
              <a:rPr lang="en-US" sz="9900" dirty="0">
                <a:solidFill>
                  <a:srgbClr val="002060"/>
                </a:solidFill>
                <a:latin typeface="Arial" pitchFamily="34" charset="0"/>
              </a:rPr>
              <a:t>}</a:t>
            </a:r>
          </a:p>
        </p:txBody>
      </p:sp>
      <p:cxnSp>
        <p:nvCxnSpPr>
          <p:cNvPr id="20" name="Straight Arrow Connector 19"/>
          <p:cNvCxnSpPr/>
          <p:nvPr/>
        </p:nvCxnSpPr>
        <p:spPr>
          <a:xfrm flipV="1">
            <a:off x="6508643" y="5668317"/>
            <a:ext cx="2901242" cy="14284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908447" y="6149199"/>
            <a:ext cx="800100" cy="1615827"/>
          </a:xfrm>
          <a:prstGeom prst="rect">
            <a:avLst/>
          </a:prstGeom>
          <a:noFill/>
        </p:spPr>
        <p:txBody>
          <a:bodyPr wrap="square" rtlCol="0" anchor="ctr">
            <a:spAutoFit/>
          </a:bodyPr>
          <a:lstStyle/>
          <a:p>
            <a:pPr defTabSz="1371600" fontAlgn="base">
              <a:spcBef>
                <a:spcPct val="0"/>
              </a:spcBef>
              <a:spcAft>
                <a:spcPct val="0"/>
              </a:spcAft>
              <a:defRPr/>
            </a:pPr>
            <a:r>
              <a:rPr lang="en-US" sz="9900" dirty="0">
                <a:solidFill>
                  <a:srgbClr val="002060"/>
                </a:solidFill>
                <a:latin typeface="Arial" pitchFamily="34" charset="0"/>
              </a:rPr>
              <a:t>}</a:t>
            </a:r>
          </a:p>
        </p:txBody>
      </p:sp>
      <p:cxnSp>
        <p:nvCxnSpPr>
          <p:cNvPr id="23" name="Straight Arrow Connector 22"/>
          <p:cNvCxnSpPr/>
          <p:nvPr/>
        </p:nvCxnSpPr>
        <p:spPr>
          <a:xfrm flipV="1">
            <a:off x="8523353" y="7005411"/>
            <a:ext cx="837983" cy="103521"/>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3561359" y="7579702"/>
            <a:ext cx="2440641" cy="2545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endParaRPr lang="en-US" sz="2700">
              <a:solidFill>
                <a:srgbClr val="FFFFFF"/>
              </a:solidFill>
              <a:latin typeface="Arial"/>
            </a:endParaRPr>
          </a:p>
        </p:txBody>
      </p:sp>
      <p:sp>
        <p:nvSpPr>
          <p:cNvPr id="7" name="Content Placeholder 5"/>
          <p:cNvSpPr>
            <a:spLocks noGrp="1"/>
          </p:cNvSpPr>
          <p:nvPr>
            <p:ph sz="quarter" idx="4294967295"/>
          </p:nvPr>
        </p:nvSpPr>
        <p:spPr>
          <a:xfrm>
            <a:off x="9066552" y="3186629"/>
            <a:ext cx="6858000" cy="7089185"/>
          </a:xfrm>
          <a:prstGeom prst="rect">
            <a:avLst/>
          </a:prstGeom>
        </p:spPr>
        <p:txBody>
          <a:bodyPr/>
          <a:lstStyle/>
          <a:p>
            <a:pPr>
              <a:buClr>
                <a:srgbClr val="F68D25"/>
              </a:buClr>
            </a:pPr>
            <a:r>
              <a:rPr lang="en-US" dirty="0">
                <a:solidFill>
                  <a:srgbClr val="002060"/>
                </a:solidFill>
              </a:rPr>
              <a:t>Name or identifier w/ CAS #</a:t>
            </a:r>
          </a:p>
          <a:p>
            <a:pPr>
              <a:spcAft>
                <a:spcPts val="2700"/>
              </a:spcAft>
              <a:buClr>
                <a:srgbClr val="F68D25"/>
              </a:buClr>
            </a:pPr>
            <a:r>
              <a:rPr lang="en-US" dirty="0">
                <a:solidFill>
                  <a:srgbClr val="002060"/>
                </a:solidFill>
              </a:rPr>
              <a:t>Name, address &amp; phone # of manufacturer / supplier</a:t>
            </a:r>
          </a:p>
          <a:p>
            <a:pPr>
              <a:buClr>
                <a:srgbClr val="F68D25"/>
              </a:buClr>
            </a:pPr>
            <a:r>
              <a:rPr lang="en-US" dirty="0">
                <a:solidFill>
                  <a:srgbClr val="002060"/>
                </a:solidFill>
              </a:rPr>
              <a:t>Hazard (words or pictures)</a:t>
            </a:r>
          </a:p>
          <a:p>
            <a:pPr>
              <a:buClr>
                <a:srgbClr val="F68D25"/>
              </a:buClr>
            </a:pPr>
            <a:endParaRPr lang="en-US" sz="4200" dirty="0">
              <a:solidFill>
                <a:srgbClr val="002060"/>
              </a:solidFill>
            </a:endParaRPr>
          </a:p>
          <a:p>
            <a:pPr>
              <a:spcBef>
                <a:spcPts val="0"/>
              </a:spcBef>
              <a:spcAft>
                <a:spcPts val="2700"/>
              </a:spcAft>
              <a:buClr>
                <a:srgbClr val="F68D25"/>
              </a:buClr>
            </a:pPr>
            <a:r>
              <a:rPr lang="en-US" dirty="0">
                <a:solidFill>
                  <a:srgbClr val="002060"/>
                </a:solidFill>
              </a:rPr>
              <a:t>Warnings</a:t>
            </a:r>
          </a:p>
          <a:p>
            <a:pPr>
              <a:buClr>
                <a:srgbClr val="F68D25"/>
              </a:buClr>
            </a:pPr>
            <a:r>
              <a:rPr lang="en-US" dirty="0">
                <a:solidFill>
                  <a:srgbClr val="FF0000"/>
                </a:solidFill>
              </a:rPr>
              <a:t>5 most predominant ingredients AND any hazardous</a:t>
            </a:r>
            <a:r>
              <a:rPr lang="en-US" sz="3000" dirty="0">
                <a:solidFill>
                  <a:srgbClr val="FF0000"/>
                </a:solidFill>
              </a:rPr>
              <a:t> </a:t>
            </a:r>
            <a:r>
              <a:rPr lang="en-US" sz="3450" dirty="0">
                <a:solidFill>
                  <a:srgbClr val="FF0000"/>
                </a:solidFill>
              </a:rPr>
              <a:t>ingredients</a:t>
            </a:r>
            <a:r>
              <a:rPr lang="en-US" sz="3000" dirty="0">
                <a:solidFill>
                  <a:srgbClr val="FF0000"/>
                </a:solidFill>
              </a:rPr>
              <a:t>         </a:t>
            </a:r>
            <a:r>
              <a:rPr lang="en-US" dirty="0">
                <a:solidFill>
                  <a:srgbClr val="FF0000"/>
                </a:solidFill>
              </a:rPr>
              <a:t>with CAS #</a:t>
            </a:r>
          </a:p>
        </p:txBody>
      </p:sp>
    </p:spTree>
    <p:extLst>
      <p:ext uri="{BB962C8B-B14F-4D97-AF65-F5344CB8AC3E}">
        <p14:creationId xmlns:p14="http://schemas.microsoft.com/office/powerpoint/2010/main" val="460516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68D25"/>
                </a:solidFill>
              </a:rPr>
              <a:t>Secondary Containers</a:t>
            </a:r>
          </a:p>
        </p:txBody>
      </p:sp>
      <p:sp>
        <p:nvSpPr>
          <p:cNvPr id="4" name="Content Placeholder 2"/>
          <p:cNvSpPr>
            <a:spLocks noGrp="1"/>
          </p:cNvSpPr>
          <p:nvPr>
            <p:ph idx="1"/>
          </p:nvPr>
        </p:nvSpPr>
        <p:spPr>
          <a:xfrm>
            <a:off x="5864399" y="2672257"/>
            <a:ext cx="11980973" cy="6432332"/>
          </a:xfrm>
        </p:spPr>
        <p:txBody>
          <a:bodyPr/>
          <a:lstStyle/>
          <a:p>
            <a:pPr algn="ctr" eaLnBrk="1" hangingPunct="1">
              <a:spcAft>
                <a:spcPts val="3600"/>
              </a:spcAft>
              <a:buClr>
                <a:srgbClr val="002060"/>
              </a:buClr>
              <a:buNone/>
            </a:pPr>
            <a:r>
              <a:rPr lang="en-US" sz="4200" b="1" dirty="0">
                <a:solidFill>
                  <a:srgbClr val="002060"/>
                </a:solidFill>
              </a:rPr>
              <a:t>Transferring a chemical from its original container into another container</a:t>
            </a:r>
          </a:p>
          <a:p>
            <a:pPr marL="864395" indent="-511970" eaLnBrk="1" hangingPunct="1">
              <a:spcBef>
                <a:spcPts val="0"/>
              </a:spcBef>
              <a:spcAft>
                <a:spcPts val="2700"/>
              </a:spcAft>
            </a:pPr>
            <a:r>
              <a:rPr lang="en-US" sz="4200" dirty="0">
                <a:solidFill>
                  <a:srgbClr val="002060"/>
                </a:solidFill>
              </a:rPr>
              <a:t>Must be labeled with all HazCom &amp; RTK  information</a:t>
            </a:r>
          </a:p>
          <a:p>
            <a:pPr marL="864395" indent="-511970" eaLnBrk="1" hangingPunct="1">
              <a:spcBef>
                <a:spcPts val="0"/>
              </a:spcBef>
            </a:pPr>
            <a:r>
              <a:rPr lang="en-US" sz="4200" dirty="0">
                <a:solidFill>
                  <a:srgbClr val="002060"/>
                </a:solidFill>
              </a:rPr>
              <a:t>Unless the container is under sole control of one person during 1 work shift</a:t>
            </a:r>
          </a:p>
        </p:txBody>
      </p:sp>
      <p:pic>
        <p:nvPicPr>
          <p:cNvPr id="7" name="Content Placeholder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bwMode="auto">
          <a:xfrm>
            <a:off x="442629" y="2672256"/>
            <a:ext cx="5073588" cy="6764784"/>
          </a:xfrm>
          <a:prstGeom prst="rect">
            <a:avLst/>
          </a:prstGeom>
          <a:noFill/>
          <a:ln w="9525">
            <a:noFill/>
            <a:miter lim="800000"/>
            <a:headEnd/>
            <a:tailEnd/>
          </a:ln>
        </p:spPr>
      </p:pic>
    </p:spTree>
    <p:extLst>
      <p:ext uri="{BB962C8B-B14F-4D97-AF65-F5344CB8AC3E}">
        <p14:creationId xmlns:p14="http://schemas.microsoft.com/office/powerpoint/2010/main" val="30704070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07736" y="391037"/>
            <a:ext cx="12970934" cy="1382105"/>
          </a:xfrm>
        </p:spPr>
        <p:txBody>
          <a:bodyPr/>
          <a:lstStyle/>
          <a:p>
            <a:r>
              <a:rPr lang="en-US" dirty="0">
                <a:solidFill>
                  <a:srgbClr val="F68D25"/>
                </a:solidFill>
              </a:rPr>
              <a:t>Hazardous Substance Fact Sheets</a:t>
            </a:r>
          </a:p>
        </p:txBody>
      </p:sp>
      <p:sp>
        <p:nvSpPr>
          <p:cNvPr id="4" name="Content Placeholder 2"/>
          <p:cNvSpPr>
            <a:spLocks noGrp="1"/>
          </p:cNvSpPr>
          <p:nvPr>
            <p:ph idx="1"/>
          </p:nvPr>
        </p:nvSpPr>
        <p:spPr>
          <a:xfrm>
            <a:off x="834887" y="2715613"/>
            <a:ext cx="10035440" cy="6788945"/>
          </a:xfrm>
        </p:spPr>
        <p:txBody>
          <a:bodyPr/>
          <a:lstStyle/>
          <a:p>
            <a:pPr marL="0" indent="0" eaLnBrk="1" hangingPunct="1">
              <a:buClr>
                <a:srgbClr val="002060"/>
              </a:buClr>
              <a:buNone/>
            </a:pPr>
            <a:r>
              <a:rPr lang="en-US" sz="4200" dirty="0">
                <a:solidFill>
                  <a:srgbClr val="002060"/>
                </a:solidFill>
              </a:rPr>
              <a:t>By NJDOH</a:t>
            </a:r>
          </a:p>
          <a:p>
            <a:pPr eaLnBrk="1" hangingPunct="1">
              <a:buClr>
                <a:srgbClr val="002060"/>
              </a:buClr>
              <a:buFont typeface="Arial" charset="0"/>
              <a:buNone/>
            </a:pPr>
            <a:endParaRPr lang="en-US" sz="1200" dirty="0">
              <a:solidFill>
                <a:srgbClr val="002060"/>
              </a:solidFill>
            </a:endParaRPr>
          </a:p>
          <a:p>
            <a:pPr eaLnBrk="1" hangingPunct="1"/>
            <a:r>
              <a:rPr lang="en-US" sz="4200" dirty="0">
                <a:solidFill>
                  <a:srgbClr val="002060"/>
                </a:solidFill>
              </a:rPr>
              <a:t>~ 1600 common substances</a:t>
            </a:r>
          </a:p>
          <a:p>
            <a:pPr eaLnBrk="1" hangingPunct="1"/>
            <a:endParaRPr lang="en-US" sz="1200" dirty="0">
              <a:solidFill>
                <a:srgbClr val="002060"/>
              </a:solidFill>
            </a:endParaRPr>
          </a:p>
          <a:p>
            <a:pPr eaLnBrk="1" hangingPunct="1"/>
            <a:r>
              <a:rPr lang="en-US" sz="4200" dirty="0">
                <a:solidFill>
                  <a:srgbClr val="002060"/>
                </a:solidFill>
              </a:rPr>
              <a:t>Available at NJDOH website</a:t>
            </a:r>
          </a:p>
          <a:p>
            <a:pPr eaLnBrk="1" hangingPunct="1"/>
            <a:endParaRPr lang="en-US" sz="1200" dirty="0">
              <a:solidFill>
                <a:srgbClr val="002060"/>
              </a:solidFill>
            </a:endParaRPr>
          </a:p>
          <a:p>
            <a:pPr eaLnBrk="1" hangingPunct="1"/>
            <a:r>
              <a:rPr lang="en-US" sz="4200" dirty="0">
                <a:solidFill>
                  <a:srgbClr val="002060"/>
                </a:solidFill>
              </a:rPr>
              <a:t>Standard 6-page format</a:t>
            </a:r>
          </a:p>
          <a:p>
            <a:pPr lvl="1" eaLnBrk="1" hangingPunct="1">
              <a:buFont typeface="Courier New" panose="02070309020205020404" pitchFamily="49" charset="0"/>
              <a:buChar char="o"/>
            </a:pPr>
            <a:r>
              <a:rPr lang="en-US" sz="4200" dirty="0">
                <a:solidFill>
                  <a:srgbClr val="002060"/>
                </a:solidFill>
              </a:rPr>
              <a:t>Page 6 contains emergency information</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l="33366" t="16316" r="31107" b="11328"/>
          <a:stretch>
            <a:fillRect/>
          </a:stretch>
        </p:blipFill>
        <p:spPr bwMode="auto">
          <a:xfrm>
            <a:off x="12269306" y="2353593"/>
            <a:ext cx="5770215" cy="734531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5416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68D25"/>
                </a:solidFill>
              </a:rPr>
              <a:t>Safety Data Sheets</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401" y="2465095"/>
            <a:ext cx="5194739" cy="67505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Content Placeholder 2"/>
          <p:cNvSpPr>
            <a:spLocks noGrp="1"/>
          </p:cNvSpPr>
          <p:nvPr>
            <p:ph idx="1"/>
          </p:nvPr>
        </p:nvSpPr>
        <p:spPr>
          <a:xfrm>
            <a:off x="7937941" y="2297057"/>
            <a:ext cx="9087791" cy="7086600"/>
          </a:xfrm>
        </p:spPr>
        <p:txBody>
          <a:bodyPr/>
          <a:lstStyle/>
          <a:p>
            <a:pPr eaLnBrk="1" hangingPunct="1">
              <a:spcAft>
                <a:spcPts val="3600"/>
              </a:spcAft>
              <a:buClr>
                <a:srgbClr val="F68D25"/>
              </a:buClr>
            </a:pPr>
            <a:r>
              <a:rPr lang="en-US" sz="3900" dirty="0">
                <a:solidFill>
                  <a:srgbClr val="002060"/>
                </a:solidFill>
              </a:rPr>
              <a:t>By the manufacturer</a:t>
            </a:r>
          </a:p>
          <a:p>
            <a:pPr eaLnBrk="1" hangingPunct="1">
              <a:spcAft>
                <a:spcPts val="3600"/>
              </a:spcAft>
              <a:buClr>
                <a:srgbClr val="F68D25"/>
              </a:buClr>
            </a:pPr>
            <a:r>
              <a:rPr lang="en-US" sz="3900" dirty="0">
                <a:solidFill>
                  <a:srgbClr val="002060"/>
                </a:solidFill>
              </a:rPr>
              <a:t>For every hazardous material</a:t>
            </a:r>
          </a:p>
          <a:p>
            <a:pPr eaLnBrk="1" hangingPunct="1">
              <a:buClr>
                <a:srgbClr val="F68D25"/>
              </a:buClr>
            </a:pPr>
            <a:r>
              <a:rPr lang="en-US" sz="3900" dirty="0">
                <a:solidFill>
                  <a:srgbClr val="002060"/>
                </a:solidFill>
              </a:rPr>
              <a:t>Gives:</a:t>
            </a:r>
          </a:p>
          <a:p>
            <a:pPr lvl="1" eaLnBrk="1" hangingPunct="1">
              <a:buClr>
                <a:srgbClr val="F68D25"/>
              </a:buClr>
              <a:buFont typeface="Courier New" panose="02070309020205020404" pitchFamily="49" charset="0"/>
              <a:buChar char="o"/>
            </a:pPr>
            <a:r>
              <a:rPr lang="en-US" sz="3900" dirty="0">
                <a:solidFill>
                  <a:srgbClr val="002060"/>
                </a:solidFill>
              </a:rPr>
              <a:t>Physical characteristics</a:t>
            </a:r>
          </a:p>
          <a:p>
            <a:pPr lvl="1" eaLnBrk="1" hangingPunct="1">
              <a:buClr>
                <a:srgbClr val="F68D25"/>
              </a:buClr>
              <a:buFont typeface="Courier New" panose="02070309020205020404" pitchFamily="49" charset="0"/>
              <a:buChar char="o"/>
            </a:pPr>
            <a:r>
              <a:rPr lang="en-US" sz="3900" dirty="0">
                <a:solidFill>
                  <a:srgbClr val="002060"/>
                </a:solidFill>
              </a:rPr>
              <a:t>Routine work procedures</a:t>
            </a:r>
          </a:p>
          <a:p>
            <a:pPr lvl="1" eaLnBrk="1" hangingPunct="1">
              <a:spcAft>
                <a:spcPts val="3600"/>
              </a:spcAft>
              <a:buClr>
                <a:srgbClr val="F68D25"/>
              </a:buClr>
              <a:buFont typeface="Courier New" panose="02070309020205020404" pitchFamily="49" charset="0"/>
              <a:buChar char="o"/>
            </a:pPr>
            <a:r>
              <a:rPr lang="en-US" sz="3900" dirty="0">
                <a:solidFill>
                  <a:srgbClr val="002060"/>
                </a:solidFill>
              </a:rPr>
              <a:t>Emergency measures</a:t>
            </a:r>
          </a:p>
          <a:p>
            <a:pPr eaLnBrk="1" hangingPunct="1">
              <a:buClr>
                <a:srgbClr val="F68D25"/>
              </a:buClr>
            </a:pPr>
            <a:r>
              <a:rPr lang="en-US" sz="3900" dirty="0">
                <a:solidFill>
                  <a:srgbClr val="002060"/>
                </a:solidFill>
              </a:rPr>
              <a:t>Standard 16 Section format</a:t>
            </a:r>
          </a:p>
        </p:txBody>
      </p:sp>
    </p:spTree>
    <p:extLst>
      <p:ext uri="{BB962C8B-B14F-4D97-AF65-F5344CB8AC3E}">
        <p14:creationId xmlns:p14="http://schemas.microsoft.com/office/powerpoint/2010/main" val="10911300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234070"/>
            <a:ext cx="10524542" cy="2744957"/>
          </a:xfrm>
        </p:spPr>
        <p:txBody>
          <a:bodyPr/>
          <a:lstStyle/>
          <a:p>
            <a:r>
              <a:rPr lang="en-US" b="1" dirty="0"/>
              <a:t>Regulatory Requirements</a:t>
            </a:r>
          </a:p>
        </p:txBody>
      </p:sp>
      <p:sp>
        <p:nvSpPr>
          <p:cNvPr id="3" name="Content Placeholder 2"/>
          <p:cNvSpPr>
            <a:spLocks noGrp="1"/>
          </p:cNvSpPr>
          <p:nvPr>
            <p:ph sz="quarter" idx="11"/>
          </p:nvPr>
        </p:nvSpPr>
        <p:spPr>
          <a:xfrm>
            <a:off x="9338936" y="7335374"/>
            <a:ext cx="8625216" cy="712694"/>
          </a:xfrm>
        </p:spPr>
        <p:txBody>
          <a:bodyPr/>
          <a:lstStyle/>
          <a:p>
            <a:r>
              <a:rPr lang="en-US" sz="5400" dirty="0" err="1">
                <a:solidFill>
                  <a:srgbClr val="F68D25"/>
                </a:solidFill>
              </a:rPr>
              <a:t>Bloodborne</a:t>
            </a:r>
            <a:r>
              <a:rPr lang="en-US" sz="5400" dirty="0">
                <a:solidFill>
                  <a:srgbClr val="F68D25"/>
                </a:solidFill>
              </a:rPr>
              <a:t> Pathogens</a:t>
            </a:r>
          </a:p>
        </p:txBody>
      </p:sp>
    </p:spTree>
    <p:extLst>
      <p:ext uri="{BB962C8B-B14F-4D97-AF65-F5344CB8AC3E}">
        <p14:creationId xmlns:p14="http://schemas.microsoft.com/office/powerpoint/2010/main" val="22622704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55983" y="2386342"/>
            <a:ext cx="16459200" cy="6901544"/>
          </a:xfrm>
        </p:spPr>
        <p:txBody>
          <a:bodyPr/>
          <a:lstStyle/>
          <a:p>
            <a:pPr marL="514350" indent="-514350" eaLnBrk="1" hangingPunct="1"/>
            <a:r>
              <a:rPr lang="en-US" sz="3900" dirty="0"/>
              <a:t>Microorganism in blood, or other-potentially-infectious material (OPIM) which can cause a disease.</a:t>
            </a:r>
          </a:p>
          <a:p>
            <a:pPr lvl="1" eaLnBrk="1" hangingPunct="1">
              <a:buFont typeface="Courier New" panose="02070309020205020404" pitchFamily="49" charset="0"/>
              <a:buChar char="o"/>
            </a:pPr>
            <a:r>
              <a:rPr lang="en-US" sz="3900" dirty="0"/>
              <a:t>HIV/AIDS</a:t>
            </a:r>
          </a:p>
          <a:p>
            <a:pPr lvl="1" eaLnBrk="1" hangingPunct="1">
              <a:buFont typeface="Courier New" panose="02070309020205020404" pitchFamily="49" charset="0"/>
              <a:buChar char="o"/>
            </a:pPr>
            <a:r>
              <a:rPr lang="en-US" sz="3900" dirty="0"/>
              <a:t>Hepatitis B</a:t>
            </a:r>
          </a:p>
          <a:p>
            <a:pPr lvl="1" eaLnBrk="1" hangingPunct="1">
              <a:buFont typeface="Courier New" panose="02070309020205020404" pitchFamily="49" charset="0"/>
              <a:buChar char="o"/>
            </a:pPr>
            <a:r>
              <a:rPr lang="en-US" sz="3900" dirty="0"/>
              <a:t>Hepatitis C</a:t>
            </a:r>
          </a:p>
          <a:p>
            <a:pPr eaLnBrk="1" hangingPunct="1"/>
            <a:endParaRPr lang="en-US" sz="3900" dirty="0"/>
          </a:p>
          <a:p>
            <a:pPr marL="685800" indent="-685800" eaLnBrk="1" hangingPunct="1"/>
            <a:r>
              <a:rPr lang="en-US" sz="3900" dirty="0"/>
              <a:t>1910.1030 does not cover diseases transmitted via</a:t>
            </a:r>
          </a:p>
          <a:p>
            <a:pPr marL="1545432" lvl="1" indent="-514350" eaLnBrk="1" hangingPunct="1">
              <a:buFont typeface="Courier New" panose="02070309020205020404" pitchFamily="49" charset="0"/>
              <a:buChar char="o"/>
            </a:pPr>
            <a:r>
              <a:rPr lang="en-US" sz="3900" dirty="0"/>
              <a:t>Respiratory droplets</a:t>
            </a:r>
          </a:p>
          <a:p>
            <a:pPr marL="1545432" lvl="1" indent="-514350" eaLnBrk="1" hangingPunct="1">
              <a:buFont typeface="Courier New" panose="02070309020205020404" pitchFamily="49" charset="0"/>
              <a:buChar char="o"/>
            </a:pPr>
            <a:r>
              <a:rPr lang="en-US" sz="3900" dirty="0"/>
              <a:t>Food-borne</a:t>
            </a:r>
          </a:p>
          <a:p>
            <a:pPr marL="1545432" lvl="1" indent="-514350" eaLnBrk="1" hangingPunct="1">
              <a:buFont typeface="Courier New" panose="02070309020205020404" pitchFamily="49" charset="0"/>
              <a:buChar char="o"/>
            </a:pPr>
            <a:r>
              <a:rPr lang="en-US" sz="3900" dirty="0"/>
              <a:t>Rodent / bird / insect</a:t>
            </a:r>
          </a:p>
          <a:p>
            <a:pPr marL="1545432" lvl="1" indent="-514350" eaLnBrk="1" hangingPunct="1">
              <a:buFont typeface="Courier New" panose="02070309020205020404" pitchFamily="49" charset="0"/>
              <a:buChar char="o"/>
            </a:pPr>
            <a:r>
              <a:rPr lang="en-US" sz="3900" dirty="0"/>
              <a:t>Casual contact</a:t>
            </a:r>
          </a:p>
          <a:p>
            <a:pPr marL="685800" lvl="1" indent="0" eaLnBrk="1" hangingPunct="1">
              <a:buNone/>
            </a:pPr>
            <a:endParaRPr lang="en-US" sz="3900" dirty="0"/>
          </a:p>
          <a:p>
            <a:endParaRPr lang="en-US" sz="3900" dirty="0"/>
          </a:p>
        </p:txBody>
      </p:sp>
      <p:sp>
        <p:nvSpPr>
          <p:cNvPr id="5" name="Title 4"/>
          <p:cNvSpPr>
            <a:spLocks noGrp="1"/>
          </p:cNvSpPr>
          <p:nvPr>
            <p:ph type="title"/>
          </p:nvPr>
        </p:nvSpPr>
        <p:spPr/>
        <p:txBody>
          <a:bodyPr/>
          <a:lstStyle/>
          <a:p>
            <a:r>
              <a:rPr lang="en-US" dirty="0"/>
              <a:t>Bloodborne Pathogen</a:t>
            </a:r>
          </a:p>
        </p:txBody>
      </p:sp>
      <p:pic>
        <p:nvPicPr>
          <p:cNvPr id="2" name="Picture 1">
            <a:extLst>
              <a:ext uri="{FF2B5EF4-FFF2-40B4-BE49-F238E27FC236}">
                <a16:creationId xmlns:a16="http://schemas.microsoft.com/office/drawing/2014/main" id="{FA8E6D90-0EB4-2C82-5F4F-A52253088541}"/>
              </a:ext>
            </a:extLst>
          </p:cNvPr>
          <p:cNvPicPr>
            <a:picLocks noChangeAspect="1"/>
          </p:cNvPicPr>
          <p:nvPr/>
        </p:nvPicPr>
        <p:blipFill>
          <a:blip r:embed="rId3"/>
          <a:stretch>
            <a:fillRect/>
          </a:stretch>
        </p:blipFill>
        <p:spPr>
          <a:xfrm>
            <a:off x="15257186" y="5143501"/>
            <a:ext cx="2643188" cy="3900488"/>
          </a:xfrm>
          <a:prstGeom prst="rect">
            <a:avLst/>
          </a:prstGeom>
        </p:spPr>
      </p:pic>
    </p:spTree>
    <p:extLst>
      <p:ext uri="{BB962C8B-B14F-4D97-AF65-F5344CB8AC3E}">
        <p14:creationId xmlns:p14="http://schemas.microsoft.com/office/powerpoint/2010/main" val="29519750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 y="2974527"/>
            <a:ext cx="9988826" cy="6814458"/>
          </a:xfrm>
        </p:spPr>
        <p:txBody>
          <a:bodyPr/>
          <a:lstStyle/>
          <a:p>
            <a:pPr eaLnBrk="1" hangingPunct="1">
              <a:lnSpc>
                <a:spcPct val="90000"/>
              </a:lnSpc>
            </a:pPr>
            <a:r>
              <a:rPr lang="en-US" sz="4200" dirty="0"/>
              <a:t>Cleaning restrooms &amp; playgrounds</a:t>
            </a:r>
          </a:p>
          <a:p>
            <a:pPr eaLnBrk="1" hangingPunct="1">
              <a:lnSpc>
                <a:spcPct val="90000"/>
              </a:lnSpc>
            </a:pPr>
            <a:endParaRPr lang="en-US" sz="4200" dirty="0"/>
          </a:p>
          <a:p>
            <a:pPr eaLnBrk="1" hangingPunct="1">
              <a:lnSpc>
                <a:spcPct val="90000"/>
              </a:lnSpc>
            </a:pPr>
            <a:r>
              <a:rPr lang="en-US" sz="4200" dirty="0"/>
              <a:t>Handling solid waste</a:t>
            </a:r>
          </a:p>
          <a:p>
            <a:pPr eaLnBrk="1" hangingPunct="1">
              <a:lnSpc>
                <a:spcPct val="90000"/>
              </a:lnSpc>
            </a:pPr>
            <a:endParaRPr lang="en-US" sz="4200" dirty="0"/>
          </a:p>
          <a:p>
            <a:pPr eaLnBrk="1" hangingPunct="1">
              <a:lnSpc>
                <a:spcPct val="90000"/>
              </a:lnSpc>
            </a:pPr>
            <a:r>
              <a:rPr lang="en-US" sz="4200" dirty="0"/>
              <a:t>Cleaning apartments after accidents</a:t>
            </a:r>
          </a:p>
        </p:txBody>
      </p:sp>
      <p:pic>
        <p:nvPicPr>
          <p:cNvPr id="5" name="Content Placeholder 4"/>
          <p:cNvPicPr>
            <a:picLocks noGrp="1" noChangeAspect="1"/>
          </p:cNvPicPr>
          <p:nvPr>
            <p:ph sz="half" idx="11"/>
          </p:nvPr>
        </p:nvPicPr>
        <p:blipFill>
          <a:blip r:embed="rId2" cstate="print">
            <a:extLst>
              <a:ext uri="{28A0092B-C50C-407E-A947-70E740481C1C}">
                <a14:useLocalDpi xmlns:a14="http://schemas.microsoft.com/office/drawing/2010/main" val="0"/>
              </a:ext>
            </a:extLst>
          </a:blip>
          <a:stretch>
            <a:fillRect/>
          </a:stretch>
        </p:blipFill>
        <p:spPr>
          <a:xfrm>
            <a:off x="9988825" y="2974528"/>
            <a:ext cx="8040437" cy="6030326"/>
          </a:xfrm>
        </p:spPr>
      </p:pic>
      <p:sp>
        <p:nvSpPr>
          <p:cNvPr id="4" name="Title 3"/>
          <p:cNvSpPr>
            <a:spLocks noGrp="1"/>
          </p:cNvSpPr>
          <p:nvPr>
            <p:ph type="title"/>
          </p:nvPr>
        </p:nvSpPr>
        <p:spPr>
          <a:xfrm>
            <a:off x="2971800" y="0"/>
            <a:ext cx="12352020" cy="2157984"/>
          </a:xfrm>
        </p:spPr>
        <p:txBody>
          <a:bodyPr/>
          <a:lstStyle/>
          <a:p>
            <a:r>
              <a:rPr lang="en-US" dirty="0"/>
              <a:t>Tasks with Potential Occupational Exposures</a:t>
            </a:r>
          </a:p>
        </p:txBody>
      </p:sp>
    </p:spTree>
    <p:extLst>
      <p:ext uri="{BB962C8B-B14F-4D97-AF65-F5344CB8AC3E}">
        <p14:creationId xmlns:p14="http://schemas.microsoft.com/office/powerpoint/2010/main" val="481597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27992" y="2698489"/>
            <a:ext cx="9602393" cy="4705241"/>
          </a:xfrm>
        </p:spPr>
        <p:txBody>
          <a:bodyPr/>
          <a:lstStyle/>
          <a:p>
            <a:pPr marL="90488" indent="0">
              <a:spcAft>
                <a:spcPts val="2700"/>
              </a:spcAft>
              <a:buNone/>
            </a:pPr>
            <a:r>
              <a:rPr lang="en-US" sz="3900" dirty="0"/>
              <a:t>One co-worker helping another</a:t>
            </a:r>
          </a:p>
          <a:p>
            <a:pPr>
              <a:spcAft>
                <a:spcPts val="2700"/>
              </a:spcAft>
            </a:pPr>
            <a:r>
              <a:rPr lang="en-US" sz="3900" dirty="0"/>
              <a:t>Not as part of job duty</a:t>
            </a:r>
          </a:p>
          <a:p>
            <a:pPr>
              <a:spcAft>
                <a:spcPts val="2700"/>
              </a:spcAft>
            </a:pPr>
            <a:r>
              <a:rPr lang="en-US" sz="3900" dirty="0"/>
              <a:t>Desire to help</a:t>
            </a:r>
          </a:p>
          <a:p>
            <a:pPr>
              <a:spcAft>
                <a:spcPts val="2700"/>
              </a:spcAft>
            </a:pPr>
            <a:r>
              <a:rPr lang="en-US" sz="3900" dirty="0"/>
              <a:t>Not included under the BBP Standard</a:t>
            </a:r>
          </a:p>
        </p:txBody>
      </p:sp>
      <p:sp>
        <p:nvSpPr>
          <p:cNvPr id="4" name="Title 3"/>
          <p:cNvSpPr>
            <a:spLocks noGrp="1"/>
          </p:cNvSpPr>
          <p:nvPr>
            <p:ph type="title"/>
          </p:nvPr>
        </p:nvSpPr>
        <p:spPr/>
        <p:txBody>
          <a:bodyPr/>
          <a:lstStyle/>
          <a:p>
            <a:r>
              <a:rPr lang="en-US" dirty="0"/>
              <a:t>Good Samaritan First Aid</a:t>
            </a:r>
          </a:p>
        </p:txBody>
      </p:sp>
      <p:pic>
        <p:nvPicPr>
          <p:cNvPr id="5" name="Content Placeholder 4"/>
          <p:cNvPicPr>
            <a:picLocks noGrp="1" noChangeAspect="1"/>
          </p:cNvPicPr>
          <p:nvPr>
            <p:ph sz="half" idx="11"/>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651268" y="3244215"/>
            <a:ext cx="4818381" cy="3613785"/>
          </a:xfrm>
          <a:prstGeom prst="rect">
            <a:avLst/>
          </a:prstGeom>
        </p:spPr>
      </p:pic>
      <p:sp>
        <p:nvSpPr>
          <p:cNvPr id="7" name="Rounded Rectangle 6"/>
          <p:cNvSpPr/>
          <p:nvPr/>
        </p:nvSpPr>
        <p:spPr>
          <a:xfrm>
            <a:off x="2673626" y="7220978"/>
            <a:ext cx="12085983" cy="2488095"/>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3900">
                <a:solidFill>
                  <a:srgbClr val="002060"/>
                </a:solidFill>
                <a:latin typeface="Arial" pitchFamily="34" charset="0"/>
              </a:rPr>
              <a:t>Employees exposed to bodily fluids when administering care should be offered post-exposure evaluation and follow-up</a:t>
            </a:r>
            <a:endParaRPr lang="en-US" sz="2700" dirty="0">
              <a:solidFill>
                <a:srgbClr val="FFFFFF"/>
              </a:solidFill>
              <a:latin typeface="Arial"/>
            </a:endParaRPr>
          </a:p>
        </p:txBody>
      </p:sp>
    </p:spTree>
    <p:extLst>
      <p:ext uri="{BB962C8B-B14F-4D97-AF65-F5344CB8AC3E}">
        <p14:creationId xmlns:p14="http://schemas.microsoft.com/office/powerpoint/2010/main" val="486066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658368" y="2828582"/>
            <a:ext cx="8485632" cy="6814458"/>
          </a:xfrm>
        </p:spPr>
        <p:txBody>
          <a:bodyPr/>
          <a:lstStyle/>
          <a:p>
            <a:pPr marL="90488" indent="0">
              <a:spcAft>
                <a:spcPts val="3600"/>
              </a:spcAft>
              <a:buNone/>
            </a:pPr>
            <a:r>
              <a:rPr lang="en-US" sz="3900" dirty="0"/>
              <a:t>Employers with a potential exposure to their workers will have an Exposure Control Plan</a:t>
            </a:r>
          </a:p>
          <a:p>
            <a:pPr eaLnBrk="1" hangingPunct="1">
              <a:spcAft>
                <a:spcPts val="3600"/>
              </a:spcAft>
              <a:defRPr/>
            </a:pPr>
            <a:r>
              <a:rPr lang="en-US" sz="3900" dirty="0"/>
              <a:t>Must be readily available to all employees during working hours</a:t>
            </a:r>
          </a:p>
          <a:p>
            <a:pPr eaLnBrk="1" hangingPunct="1">
              <a:spcAft>
                <a:spcPts val="3600"/>
              </a:spcAft>
              <a:defRPr/>
            </a:pPr>
            <a:r>
              <a:rPr lang="en-US" sz="3900" dirty="0"/>
              <a:t>Must be reviewed and updated </a:t>
            </a:r>
            <a:r>
              <a:rPr lang="en-US" sz="3900" dirty="0">
                <a:effectLst>
                  <a:outerShdw blurRad="38100" dist="38100" dir="2700000" algn="tl">
                    <a:srgbClr val="C0C0C0"/>
                  </a:outerShdw>
                </a:effectLst>
              </a:rPr>
              <a:t>annually</a:t>
            </a:r>
            <a:endParaRPr lang="en-US" sz="3900" dirty="0">
              <a:solidFill>
                <a:srgbClr val="FF0000"/>
              </a:solidFill>
            </a:endParaRPr>
          </a:p>
        </p:txBody>
      </p:sp>
      <p:sp>
        <p:nvSpPr>
          <p:cNvPr id="4" name="Title 3"/>
          <p:cNvSpPr>
            <a:spLocks noGrp="1"/>
          </p:cNvSpPr>
          <p:nvPr>
            <p:ph type="title"/>
          </p:nvPr>
        </p:nvSpPr>
        <p:spPr/>
        <p:txBody>
          <a:bodyPr/>
          <a:lstStyle/>
          <a:p>
            <a:r>
              <a:rPr lang="en-US" dirty="0"/>
              <a:t>Exposure Control Plan</a:t>
            </a:r>
          </a:p>
        </p:txBody>
      </p:sp>
      <p:pic>
        <p:nvPicPr>
          <p:cNvPr id="7" name="Content Placeholder 6"/>
          <p:cNvPicPr>
            <a:picLocks noGrp="1" noChangeAspect="1"/>
          </p:cNvPicPr>
          <p:nvPr>
            <p:ph sz="half" idx="11"/>
          </p:nvPr>
        </p:nvPicPr>
        <p:blipFill rotWithShape="1">
          <a:blip r:embed="rId2" cstate="print">
            <a:extLst>
              <a:ext uri="{28A0092B-C50C-407E-A947-70E740481C1C}">
                <a14:useLocalDpi xmlns:a14="http://schemas.microsoft.com/office/drawing/2010/main" val="0"/>
              </a:ext>
            </a:extLst>
          </a:blip>
          <a:srcRect t="3948"/>
          <a:stretch/>
        </p:blipFill>
        <p:spPr>
          <a:xfrm>
            <a:off x="10277761" y="2764676"/>
            <a:ext cx="7351871" cy="5297924"/>
          </a:xfrm>
          <a:prstGeom prst="rect">
            <a:avLst/>
          </a:prstGeom>
        </p:spPr>
      </p:pic>
      <p:sp>
        <p:nvSpPr>
          <p:cNvPr id="8" name="TextBox 7"/>
          <p:cNvSpPr txBox="1"/>
          <p:nvPr/>
        </p:nvSpPr>
        <p:spPr>
          <a:xfrm>
            <a:off x="11451470" y="7957865"/>
            <a:ext cx="4990625" cy="1200329"/>
          </a:xfrm>
          <a:prstGeom prst="rect">
            <a:avLst/>
          </a:prstGeom>
          <a:noFill/>
        </p:spPr>
        <p:txBody>
          <a:bodyPr wrap="square" rtlCol="0">
            <a:spAutoFit/>
          </a:bodyPr>
          <a:lstStyle/>
          <a:p>
            <a:pPr algn="ctr" defTabSz="1371600" fontAlgn="base">
              <a:spcBef>
                <a:spcPct val="0"/>
              </a:spcBef>
              <a:spcAft>
                <a:spcPct val="0"/>
              </a:spcAft>
              <a:defRPr/>
            </a:pPr>
            <a:r>
              <a:rPr lang="en-US" sz="3600" dirty="0">
                <a:solidFill>
                  <a:srgbClr val="002060"/>
                </a:solidFill>
                <a:latin typeface="Arial" pitchFamily="34" charset="0"/>
              </a:rPr>
              <a:t>Model Exposure Control Plans</a:t>
            </a:r>
          </a:p>
        </p:txBody>
      </p:sp>
    </p:spTree>
    <p:extLst>
      <p:ext uri="{BB962C8B-B14F-4D97-AF65-F5344CB8AC3E}">
        <p14:creationId xmlns:p14="http://schemas.microsoft.com/office/powerpoint/2010/main" val="2397120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399" y="2481944"/>
            <a:ext cx="12503426" cy="7667897"/>
          </a:xfrm>
        </p:spPr>
        <p:txBody>
          <a:bodyPr/>
          <a:lstStyle/>
          <a:p>
            <a:pPr eaLnBrk="1" hangingPunct="1">
              <a:spcAft>
                <a:spcPts val="2700"/>
              </a:spcAft>
              <a:defRPr/>
            </a:pPr>
            <a:r>
              <a:rPr lang="en-US" sz="3900" dirty="0"/>
              <a:t>Program Administrator </a:t>
            </a:r>
            <a:endParaRPr lang="en-US" sz="3900" b="1" dirty="0">
              <a:solidFill>
                <a:srgbClr val="FF0000"/>
              </a:solidFill>
              <a:effectLst>
                <a:outerShdw blurRad="38100" dist="38100" dir="2700000" algn="tl">
                  <a:srgbClr val="C0C0C0"/>
                </a:outerShdw>
              </a:effectLst>
            </a:endParaRPr>
          </a:p>
          <a:p>
            <a:pPr eaLnBrk="1" hangingPunct="1">
              <a:spcAft>
                <a:spcPts val="2700"/>
              </a:spcAft>
              <a:defRPr/>
            </a:pPr>
            <a:r>
              <a:rPr lang="en-US" sz="3900" dirty="0"/>
              <a:t>Workplace exposures (job titles &amp; tasks)</a:t>
            </a:r>
          </a:p>
          <a:p>
            <a:pPr eaLnBrk="1" hangingPunct="1">
              <a:spcAft>
                <a:spcPts val="2700"/>
              </a:spcAft>
              <a:defRPr/>
            </a:pPr>
            <a:r>
              <a:rPr lang="en-US" sz="3900" dirty="0"/>
              <a:t>Training and Vaccination Procedures</a:t>
            </a:r>
          </a:p>
          <a:p>
            <a:pPr eaLnBrk="1" hangingPunct="1">
              <a:spcAft>
                <a:spcPts val="2700"/>
              </a:spcAft>
              <a:defRPr/>
            </a:pPr>
            <a:r>
              <a:rPr lang="en-US" sz="3900" dirty="0"/>
              <a:t>Engineering, Work Practice Controls, PPE</a:t>
            </a:r>
          </a:p>
          <a:p>
            <a:pPr eaLnBrk="1" hangingPunct="1">
              <a:spcAft>
                <a:spcPts val="2700"/>
              </a:spcAft>
              <a:defRPr/>
            </a:pPr>
            <a:r>
              <a:rPr lang="en-US" sz="3900" dirty="0"/>
              <a:t>Clean-up and Decontamination</a:t>
            </a:r>
          </a:p>
          <a:p>
            <a:pPr eaLnBrk="1" hangingPunct="1">
              <a:defRPr/>
            </a:pPr>
            <a:r>
              <a:rPr lang="en-US" sz="3900" dirty="0"/>
              <a:t>Post-exposure follow-up</a:t>
            </a:r>
          </a:p>
          <a:p>
            <a:pPr lvl="1" eaLnBrk="1" hangingPunct="1">
              <a:buFont typeface="Courier New" panose="02070309020205020404" pitchFamily="49" charset="0"/>
              <a:buChar char="o"/>
              <a:defRPr/>
            </a:pPr>
            <a:r>
              <a:rPr lang="en-US" sz="3900" dirty="0"/>
              <a:t>Reporting procedures for normal work hours</a:t>
            </a:r>
          </a:p>
          <a:p>
            <a:pPr lvl="1" eaLnBrk="1" hangingPunct="1">
              <a:buFont typeface="Courier New" panose="02070309020205020404" pitchFamily="49" charset="0"/>
              <a:buChar char="o"/>
              <a:defRPr/>
            </a:pPr>
            <a:r>
              <a:rPr lang="en-US" sz="3900" b="1" dirty="0">
                <a:solidFill>
                  <a:srgbClr val="FF0000"/>
                </a:solidFill>
              </a:rPr>
              <a:t>After-hour reporting procedures</a:t>
            </a:r>
            <a:endParaRPr lang="en-US" sz="3900" dirty="0"/>
          </a:p>
        </p:txBody>
      </p:sp>
      <p:sp>
        <p:nvSpPr>
          <p:cNvPr id="4" name="Title 3"/>
          <p:cNvSpPr>
            <a:spLocks noGrp="1"/>
          </p:cNvSpPr>
          <p:nvPr>
            <p:ph type="title"/>
          </p:nvPr>
        </p:nvSpPr>
        <p:spPr/>
        <p:txBody>
          <a:bodyPr/>
          <a:lstStyle/>
          <a:p>
            <a:r>
              <a:rPr lang="en-US" dirty="0"/>
              <a:t>Exposure Control Plan Contents</a:t>
            </a:r>
          </a:p>
        </p:txBody>
      </p:sp>
    </p:spTree>
    <p:extLst>
      <p:ext uri="{BB962C8B-B14F-4D97-AF65-F5344CB8AC3E}">
        <p14:creationId xmlns:p14="http://schemas.microsoft.com/office/powerpoint/2010/main" val="22134611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7364896" y="2651340"/>
            <a:ext cx="10614992" cy="6814458"/>
          </a:xfrm>
        </p:spPr>
        <p:txBody>
          <a:bodyPr/>
          <a:lstStyle/>
          <a:p>
            <a:pPr>
              <a:spcBef>
                <a:spcPts val="0"/>
              </a:spcBef>
              <a:spcAft>
                <a:spcPts val="2700"/>
              </a:spcAft>
            </a:pPr>
            <a:r>
              <a:rPr lang="en-US" sz="3900" dirty="0"/>
              <a:t>Handwashing Facilities</a:t>
            </a:r>
          </a:p>
          <a:p>
            <a:pPr>
              <a:spcBef>
                <a:spcPts val="0"/>
              </a:spcBef>
              <a:spcAft>
                <a:spcPts val="2700"/>
              </a:spcAft>
            </a:pPr>
            <a:r>
              <a:rPr lang="en-US" sz="3900" dirty="0"/>
              <a:t>Puncture-resistant and drip-proof</a:t>
            </a:r>
          </a:p>
          <a:p>
            <a:pPr>
              <a:spcBef>
                <a:spcPts val="0"/>
              </a:spcBef>
              <a:spcAft>
                <a:spcPts val="2700"/>
              </a:spcAft>
            </a:pPr>
            <a:r>
              <a:rPr lang="en-US" sz="3900" dirty="0"/>
              <a:t>Red in color</a:t>
            </a:r>
          </a:p>
          <a:p>
            <a:pPr>
              <a:spcBef>
                <a:spcPts val="0"/>
              </a:spcBef>
              <a:spcAft>
                <a:spcPts val="2700"/>
              </a:spcAft>
            </a:pPr>
            <a:r>
              <a:rPr lang="en-US" sz="3900" dirty="0"/>
              <a:t>Labeled with Bio-Hazard symbol</a:t>
            </a:r>
          </a:p>
          <a:p>
            <a:pPr>
              <a:spcBef>
                <a:spcPts val="0"/>
              </a:spcBef>
              <a:spcAft>
                <a:spcPts val="2700"/>
              </a:spcAft>
            </a:pPr>
            <a:r>
              <a:rPr lang="en-US" sz="3900" dirty="0"/>
              <a:t>Small opening in top</a:t>
            </a:r>
          </a:p>
          <a:p>
            <a:pPr>
              <a:spcBef>
                <a:spcPts val="0"/>
              </a:spcBef>
              <a:spcAft>
                <a:spcPts val="2700"/>
              </a:spcAft>
            </a:pPr>
            <a:r>
              <a:rPr lang="en-US" sz="3900" dirty="0"/>
              <a:t>Locking lid</a:t>
            </a:r>
          </a:p>
          <a:p>
            <a:endParaRPr lang="en-US" sz="3900" dirty="0"/>
          </a:p>
        </p:txBody>
      </p:sp>
      <p:sp>
        <p:nvSpPr>
          <p:cNvPr id="4" name="Title 3"/>
          <p:cNvSpPr>
            <a:spLocks noGrp="1"/>
          </p:cNvSpPr>
          <p:nvPr>
            <p:ph type="title"/>
          </p:nvPr>
        </p:nvSpPr>
        <p:spPr/>
        <p:txBody>
          <a:bodyPr/>
          <a:lstStyle/>
          <a:p>
            <a:r>
              <a:rPr lang="en-US" dirty="0"/>
              <a:t>Engineering Controls</a:t>
            </a:r>
          </a:p>
        </p:txBody>
      </p:sp>
      <p:pic>
        <p:nvPicPr>
          <p:cNvPr id="5" name="Content Placeholder 5"/>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rot="5400000">
            <a:off x="577521" y="4324530"/>
            <a:ext cx="5596134" cy="4922376"/>
          </a:xfr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16435" r="9039"/>
          <a:stretch/>
        </p:blipFill>
        <p:spPr>
          <a:xfrm>
            <a:off x="3869367" y="2199797"/>
            <a:ext cx="2875728" cy="3858773"/>
          </a:xfrm>
          <a:prstGeom prst="rect">
            <a:avLst/>
          </a:prstGeom>
        </p:spPr>
      </p:pic>
    </p:spTree>
    <p:extLst>
      <p:ext uri="{BB962C8B-B14F-4D97-AF65-F5344CB8AC3E}">
        <p14:creationId xmlns:p14="http://schemas.microsoft.com/office/powerpoint/2010/main" val="7722199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400" y="2664824"/>
            <a:ext cx="14208252" cy="6814458"/>
          </a:xfrm>
        </p:spPr>
        <p:txBody>
          <a:bodyPr/>
          <a:lstStyle/>
          <a:p>
            <a:pPr marL="0" indent="0" eaLnBrk="1" hangingPunct="1">
              <a:spcBef>
                <a:spcPts val="0"/>
              </a:spcBef>
              <a:spcAft>
                <a:spcPts val="2700"/>
              </a:spcAft>
              <a:buNone/>
            </a:pPr>
            <a:r>
              <a:rPr lang="en-US" sz="3900" b="1" dirty="0"/>
              <a:t>Policies &amp; Procedures</a:t>
            </a:r>
          </a:p>
          <a:p>
            <a:pPr eaLnBrk="1" hangingPunct="1">
              <a:spcBef>
                <a:spcPts val="0"/>
              </a:spcBef>
              <a:spcAft>
                <a:spcPts val="2700"/>
              </a:spcAft>
            </a:pPr>
            <a:r>
              <a:rPr lang="en-US" sz="3900" dirty="0"/>
              <a:t>Training – based on job duties</a:t>
            </a:r>
          </a:p>
          <a:p>
            <a:pPr lvl="1" eaLnBrk="1" hangingPunct="1">
              <a:spcBef>
                <a:spcPts val="0"/>
              </a:spcBef>
              <a:spcAft>
                <a:spcPts val="2700"/>
              </a:spcAft>
              <a:buFont typeface="Courier New" panose="02070309020205020404" pitchFamily="49" charset="0"/>
              <a:buChar char="o"/>
            </a:pPr>
            <a:r>
              <a:rPr lang="en-US" sz="3900" dirty="0"/>
              <a:t>Initial, before first assignment with exposure</a:t>
            </a:r>
          </a:p>
          <a:p>
            <a:pPr lvl="1" eaLnBrk="1" hangingPunct="1">
              <a:spcBef>
                <a:spcPts val="0"/>
              </a:spcBef>
              <a:spcAft>
                <a:spcPts val="2700"/>
              </a:spcAft>
              <a:buFont typeface="Courier New" panose="02070309020205020404" pitchFamily="49" charset="0"/>
              <a:buChar char="o"/>
            </a:pPr>
            <a:r>
              <a:rPr lang="en-US" sz="3900" dirty="0"/>
              <a:t>Annual refresher</a:t>
            </a:r>
          </a:p>
          <a:p>
            <a:pPr lvl="1" eaLnBrk="1" hangingPunct="1">
              <a:spcBef>
                <a:spcPts val="0"/>
              </a:spcBef>
              <a:buFont typeface="Courier New" panose="02070309020205020404" pitchFamily="49" charset="0"/>
              <a:buChar char="o"/>
            </a:pPr>
            <a:r>
              <a:rPr lang="en-US" sz="3900" dirty="0"/>
              <a:t>OSHA-defined curriculum</a:t>
            </a:r>
          </a:p>
          <a:p>
            <a:pPr lvl="2" eaLnBrk="1" hangingPunct="1">
              <a:spcBef>
                <a:spcPts val="0"/>
              </a:spcBef>
            </a:pPr>
            <a:r>
              <a:rPr lang="en-US" sz="3900" dirty="0"/>
              <a:t>General provisions</a:t>
            </a:r>
          </a:p>
          <a:p>
            <a:pPr lvl="2" eaLnBrk="1" hangingPunct="1">
              <a:spcBef>
                <a:spcPts val="0"/>
              </a:spcBef>
            </a:pPr>
            <a:r>
              <a:rPr lang="en-US" sz="3900" dirty="0"/>
              <a:t>Site Specific concerns</a:t>
            </a:r>
          </a:p>
        </p:txBody>
      </p:sp>
      <p:sp>
        <p:nvSpPr>
          <p:cNvPr id="4" name="Title 3"/>
          <p:cNvSpPr>
            <a:spLocks noGrp="1"/>
          </p:cNvSpPr>
          <p:nvPr>
            <p:ph type="title"/>
          </p:nvPr>
        </p:nvSpPr>
        <p:spPr/>
        <p:txBody>
          <a:bodyPr/>
          <a:lstStyle/>
          <a:p>
            <a:r>
              <a:rPr lang="en-US" dirty="0"/>
              <a:t>Administrative Controls</a:t>
            </a:r>
          </a:p>
        </p:txBody>
      </p:sp>
    </p:spTree>
    <p:extLst>
      <p:ext uri="{BB962C8B-B14F-4D97-AF65-F5344CB8AC3E}">
        <p14:creationId xmlns:p14="http://schemas.microsoft.com/office/powerpoint/2010/main" val="41955538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Personal Protective Equipment</a:t>
            </a:r>
          </a:p>
        </p:txBody>
      </p:sp>
      <p:sp>
        <p:nvSpPr>
          <p:cNvPr id="4" name="Rectangle 3"/>
          <p:cNvSpPr>
            <a:spLocks noGrp="1" noChangeArrowheads="1"/>
          </p:cNvSpPr>
          <p:nvPr>
            <p:ph idx="1"/>
          </p:nvPr>
        </p:nvSpPr>
        <p:spPr/>
        <p:txBody>
          <a:bodyPr/>
          <a:lstStyle/>
          <a:p>
            <a:pPr marL="695325" lvl="1" indent="-511970" eaLnBrk="1" hangingPunct="1">
              <a:lnSpc>
                <a:spcPct val="130000"/>
              </a:lnSpc>
              <a:spcAft>
                <a:spcPts val="2700"/>
              </a:spcAft>
              <a:buFont typeface="Wingdings" panose="05000000000000000000" pitchFamily="2" charset="2"/>
              <a:buChar char="§"/>
            </a:pPr>
            <a:r>
              <a:rPr lang="en-US" sz="3900" dirty="0"/>
              <a:t>Gloves</a:t>
            </a:r>
          </a:p>
          <a:p>
            <a:pPr marL="695325" lvl="1" indent="-511970" eaLnBrk="1" hangingPunct="1">
              <a:lnSpc>
                <a:spcPct val="130000"/>
              </a:lnSpc>
              <a:spcAft>
                <a:spcPts val="2700"/>
              </a:spcAft>
              <a:buFont typeface="Wingdings" panose="05000000000000000000" pitchFamily="2" charset="2"/>
              <a:buChar char="§"/>
            </a:pPr>
            <a:r>
              <a:rPr lang="en-US" sz="3900" dirty="0"/>
              <a:t>Face Masks, glasses, or goggles</a:t>
            </a:r>
          </a:p>
          <a:p>
            <a:pPr marL="695325" lvl="1" indent="-511970" eaLnBrk="1" hangingPunct="1">
              <a:lnSpc>
                <a:spcPct val="130000"/>
              </a:lnSpc>
              <a:spcAft>
                <a:spcPts val="2700"/>
              </a:spcAft>
              <a:buFont typeface="Wingdings" panose="05000000000000000000" pitchFamily="2" charset="2"/>
              <a:buChar char="§"/>
            </a:pPr>
            <a:r>
              <a:rPr lang="en-US" sz="3900" dirty="0"/>
              <a:t>Gowns or aprons</a:t>
            </a:r>
          </a:p>
          <a:p>
            <a:pPr marL="695325" lvl="1" indent="-511970" eaLnBrk="1" hangingPunct="1">
              <a:lnSpc>
                <a:spcPct val="130000"/>
              </a:lnSpc>
              <a:buFont typeface="Wingdings" panose="05000000000000000000" pitchFamily="2" charset="2"/>
              <a:buChar char="§"/>
            </a:pPr>
            <a:r>
              <a:rPr lang="en-US" sz="3900" dirty="0"/>
              <a:t>Disposable CPR Equipment</a:t>
            </a:r>
          </a:p>
          <a:p>
            <a:pPr marL="1383425" lvl="2" indent="-514350" eaLnBrk="1" hangingPunct="1">
              <a:lnSpc>
                <a:spcPct val="130000"/>
              </a:lnSpc>
              <a:buFont typeface="Courier New" panose="02070309020205020404" pitchFamily="49" charset="0"/>
              <a:buChar char="o"/>
            </a:pPr>
            <a:r>
              <a:rPr lang="en-US" sz="3900" dirty="0"/>
              <a:t>If CPR is a job task </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9330" t="26400" r="10599" b="23467"/>
          <a:stretch/>
        </p:blipFill>
        <p:spPr>
          <a:xfrm>
            <a:off x="10157387" y="3553110"/>
            <a:ext cx="7464692" cy="46723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38269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606477"/>
            <a:ext cx="16459200" cy="6901544"/>
          </a:xfrm>
        </p:spPr>
        <p:txBody>
          <a:bodyPr/>
          <a:lstStyle/>
          <a:p>
            <a:pPr marL="0" indent="0" algn="ctr" eaLnBrk="1" hangingPunct="1">
              <a:buNone/>
            </a:pPr>
            <a:r>
              <a:rPr lang="en-US" sz="4200" b="1" dirty="0"/>
              <a:t>Must be offered to employees with a                                         reasonable risk of exposure to blood or OPIM</a:t>
            </a:r>
          </a:p>
          <a:p>
            <a:pPr marL="0" indent="0" algn="ctr" eaLnBrk="1" hangingPunct="1">
              <a:buNone/>
            </a:pPr>
            <a:endParaRPr lang="en-US" sz="2400" b="1" dirty="0"/>
          </a:p>
          <a:p>
            <a:pPr marL="864395" indent="-592932" eaLnBrk="1" hangingPunct="1"/>
            <a:r>
              <a:rPr lang="en-US" sz="3900" dirty="0"/>
              <a:t>Employees may refuse</a:t>
            </a:r>
          </a:p>
          <a:p>
            <a:pPr marL="1640682" lvl="1" indent="-592932" eaLnBrk="1" hangingPunct="1">
              <a:spcAft>
                <a:spcPts val="3600"/>
              </a:spcAft>
              <a:buFont typeface="Courier New" panose="02070309020205020404" pitchFamily="49" charset="0"/>
              <a:buChar char="o"/>
              <a:tabLst>
                <a:tab pos="1640682" algn="l"/>
              </a:tabLst>
            </a:pPr>
            <a:r>
              <a:rPr lang="en-US" sz="3900" dirty="0"/>
              <a:t>Must sign Declination Form</a:t>
            </a:r>
          </a:p>
          <a:p>
            <a:pPr marL="864395" indent="-592932" eaLnBrk="1" hangingPunct="1"/>
            <a:r>
              <a:rPr lang="en-US" sz="3900" dirty="0"/>
              <a:t>Consider deferring vaccine if</a:t>
            </a:r>
          </a:p>
          <a:p>
            <a:pPr marL="1640682" lvl="1" indent="-592932" eaLnBrk="1" hangingPunct="1">
              <a:buFont typeface="Courier New" panose="02070309020205020404" pitchFamily="49" charset="0"/>
              <a:buChar char="o"/>
            </a:pPr>
            <a:r>
              <a:rPr lang="en-US" sz="3900" dirty="0"/>
              <a:t>Severely sensitive to yeast</a:t>
            </a:r>
          </a:p>
          <a:p>
            <a:pPr marL="1640682" lvl="1" indent="-592932" eaLnBrk="1" hangingPunct="1">
              <a:spcAft>
                <a:spcPts val="3600"/>
              </a:spcAft>
              <a:buFont typeface="Courier New" panose="02070309020205020404" pitchFamily="49" charset="0"/>
              <a:buChar char="o"/>
            </a:pPr>
            <a:r>
              <a:rPr lang="en-US" sz="3900" dirty="0"/>
              <a:t>Currently ill</a:t>
            </a:r>
          </a:p>
          <a:p>
            <a:pPr marL="864395" indent="-592932" eaLnBrk="1" hangingPunct="1"/>
            <a:r>
              <a:rPr lang="en-US" sz="3900" dirty="0"/>
              <a:t>Can change your mind ANYTIME</a:t>
            </a:r>
          </a:p>
        </p:txBody>
      </p:sp>
      <p:sp>
        <p:nvSpPr>
          <p:cNvPr id="3" name="Title 2"/>
          <p:cNvSpPr>
            <a:spLocks noGrp="1"/>
          </p:cNvSpPr>
          <p:nvPr>
            <p:ph type="title"/>
          </p:nvPr>
        </p:nvSpPr>
        <p:spPr/>
        <p:txBody>
          <a:bodyPr/>
          <a:lstStyle/>
          <a:p>
            <a:r>
              <a:rPr lang="en-US" dirty="0"/>
              <a:t>Hepatitis B Vaccine</a:t>
            </a:r>
          </a:p>
        </p:txBody>
      </p:sp>
      <p:pic>
        <p:nvPicPr>
          <p:cNvPr id="4" name="Picture 3">
            <a:extLst>
              <a:ext uri="{FF2B5EF4-FFF2-40B4-BE49-F238E27FC236}">
                <a16:creationId xmlns:a16="http://schemas.microsoft.com/office/drawing/2014/main" id="{D4BBFCB1-DF82-9981-3336-12B1C971F72E}"/>
              </a:ext>
            </a:extLst>
          </p:cNvPr>
          <p:cNvPicPr>
            <a:picLocks noChangeAspect="1"/>
          </p:cNvPicPr>
          <p:nvPr/>
        </p:nvPicPr>
        <p:blipFill rotWithShape="1">
          <a:blip r:embed="rId3"/>
          <a:srcRect b="46659"/>
          <a:stretch/>
        </p:blipFill>
        <p:spPr>
          <a:xfrm>
            <a:off x="10555356" y="5903850"/>
            <a:ext cx="7484166" cy="3992115"/>
          </a:xfrm>
          <a:prstGeom prst="rect">
            <a:avLst/>
          </a:prstGeom>
        </p:spPr>
      </p:pic>
    </p:spTree>
    <p:extLst>
      <p:ext uri="{BB962C8B-B14F-4D97-AF65-F5344CB8AC3E}">
        <p14:creationId xmlns:p14="http://schemas.microsoft.com/office/powerpoint/2010/main" val="20674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eaLnBrk="1" hangingPunct="1">
              <a:lnSpc>
                <a:spcPct val="110000"/>
              </a:lnSpc>
              <a:buNone/>
            </a:pPr>
            <a:r>
              <a:rPr lang="en-US" sz="3900" b="1" dirty="0"/>
              <a:t>Waste That</a:t>
            </a:r>
          </a:p>
          <a:p>
            <a:pPr eaLnBrk="1" hangingPunct="1">
              <a:lnSpc>
                <a:spcPct val="110000"/>
              </a:lnSpc>
            </a:pPr>
            <a:r>
              <a:rPr lang="en-US" sz="3900" dirty="0"/>
              <a:t>Is saturated or caked </a:t>
            </a:r>
          </a:p>
          <a:p>
            <a:pPr eaLnBrk="1" hangingPunct="1">
              <a:lnSpc>
                <a:spcPct val="110000"/>
              </a:lnSpc>
            </a:pPr>
            <a:r>
              <a:rPr lang="en-US" sz="3900" dirty="0"/>
              <a:t>Releases blood when compressed</a:t>
            </a:r>
          </a:p>
          <a:p>
            <a:pPr eaLnBrk="1" hangingPunct="1">
              <a:lnSpc>
                <a:spcPct val="110000"/>
              </a:lnSpc>
              <a:spcAft>
                <a:spcPts val="2700"/>
              </a:spcAft>
            </a:pPr>
            <a:r>
              <a:rPr lang="en-US" sz="3900" dirty="0"/>
              <a:t>Used syringes</a:t>
            </a:r>
          </a:p>
          <a:p>
            <a:pPr marL="0" indent="0" eaLnBrk="1" hangingPunct="1">
              <a:lnSpc>
                <a:spcPct val="110000"/>
              </a:lnSpc>
              <a:buNone/>
            </a:pPr>
            <a:r>
              <a:rPr lang="en-US" sz="3900" b="1" dirty="0"/>
              <a:t>Disposal</a:t>
            </a:r>
          </a:p>
          <a:p>
            <a:pPr eaLnBrk="1" hangingPunct="1">
              <a:lnSpc>
                <a:spcPct val="110000"/>
              </a:lnSpc>
            </a:pPr>
            <a:r>
              <a:rPr lang="en-US" sz="3900" dirty="0"/>
              <a:t>Biohazard disposal bags</a:t>
            </a:r>
          </a:p>
          <a:p>
            <a:pPr eaLnBrk="1" hangingPunct="1">
              <a:lnSpc>
                <a:spcPct val="110000"/>
              </a:lnSpc>
            </a:pPr>
            <a:r>
              <a:rPr lang="en-US" sz="3900" dirty="0"/>
              <a:t>Marked with biohazard symbol in </a:t>
            </a:r>
            <a:r>
              <a:rPr lang="en-US" sz="3900" b="1" dirty="0">
                <a:solidFill>
                  <a:srgbClr val="FF0000"/>
                </a:solidFill>
              </a:rPr>
              <a:t>RED</a:t>
            </a:r>
          </a:p>
          <a:p>
            <a:pPr eaLnBrk="1" hangingPunct="1">
              <a:lnSpc>
                <a:spcPct val="110000"/>
              </a:lnSpc>
            </a:pPr>
            <a:r>
              <a:rPr lang="en-US" sz="3900" dirty="0"/>
              <a:t>Leak-proof container (&amp; puncture-proof for contaminated sharps)</a:t>
            </a:r>
          </a:p>
          <a:p>
            <a:endParaRPr lang="en-US" sz="3900" dirty="0"/>
          </a:p>
        </p:txBody>
      </p:sp>
      <p:sp>
        <p:nvSpPr>
          <p:cNvPr id="3" name="Title 2"/>
          <p:cNvSpPr>
            <a:spLocks noGrp="1"/>
          </p:cNvSpPr>
          <p:nvPr>
            <p:ph type="title"/>
          </p:nvPr>
        </p:nvSpPr>
        <p:spPr/>
        <p:txBody>
          <a:bodyPr/>
          <a:lstStyle/>
          <a:p>
            <a:r>
              <a:rPr lang="en-US" dirty="0"/>
              <a:t>Regulated Medical Waste</a:t>
            </a:r>
          </a:p>
        </p:txBody>
      </p:sp>
      <p:pic>
        <p:nvPicPr>
          <p:cNvPr id="4" name="Picture 3"/>
          <p:cNvPicPr>
            <a:picLocks noChangeAspect="1"/>
          </p:cNvPicPr>
          <p:nvPr/>
        </p:nvPicPr>
        <p:blipFill>
          <a:blip r:embed="rId3"/>
          <a:stretch>
            <a:fillRect/>
          </a:stretch>
        </p:blipFill>
        <p:spPr>
          <a:xfrm>
            <a:off x="11071023" y="2765282"/>
            <a:ext cx="4522308" cy="4211763"/>
          </a:xfrm>
          <a:prstGeom prst="rect">
            <a:avLst/>
          </a:prstGeom>
        </p:spPr>
      </p:pic>
    </p:spTree>
    <p:extLst>
      <p:ext uri="{BB962C8B-B14F-4D97-AF65-F5344CB8AC3E}">
        <p14:creationId xmlns:p14="http://schemas.microsoft.com/office/powerpoint/2010/main" val="18279116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361663" y="2594587"/>
            <a:ext cx="12344402" cy="6901544"/>
          </a:xfrm>
        </p:spPr>
        <p:txBody>
          <a:bodyPr/>
          <a:lstStyle/>
          <a:p>
            <a:pPr eaLnBrk="1" hangingPunct="1">
              <a:lnSpc>
                <a:spcPct val="90000"/>
              </a:lnSpc>
            </a:pPr>
            <a:r>
              <a:rPr lang="en-US" sz="3900" dirty="0"/>
              <a:t>Exposure Control Officer (supervisor) </a:t>
            </a:r>
          </a:p>
          <a:p>
            <a:pPr lvl="1" eaLnBrk="1" hangingPunct="1">
              <a:lnSpc>
                <a:spcPct val="90000"/>
              </a:lnSpc>
              <a:buFont typeface="Courier New" panose="02070309020205020404" pitchFamily="49" charset="0"/>
              <a:buChar char="o"/>
            </a:pPr>
            <a:r>
              <a:rPr lang="en-US" sz="3900" dirty="0"/>
              <a:t>Determines if exposure occurred</a:t>
            </a:r>
          </a:p>
          <a:p>
            <a:pPr lvl="1" eaLnBrk="1" hangingPunct="1">
              <a:lnSpc>
                <a:spcPct val="90000"/>
              </a:lnSpc>
              <a:buFontTx/>
              <a:buNone/>
            </a:pPr>
            <a:endParaRPr lang="en-US" sz="3900" dirty="0"/>
          </a:p>
          <a:p>
            <a:pPr eaLnBrk="1" hangingPunct="1">
              <a:lnSpc>
                <a:spcPct val="90000"/>
              </a:lnSpc>
            </a:pPr>
            <a:r>
              <a:rPr lang="en-US" sz="3900" dirty="0"/>
              <a:t>If Exposure or Potential Exposure occurred</a:t>
            </a:r>
          </a:p>
          <a:p>
            <a:pPr lvl="1" eaLnBrk="1" hangingPunct="1">
              <a:lnSpc>
                <a:spcPct val="90000"/>
              </a:lnSpc>
              <a:buFont typeface="Courier New" panose="02070309020205020404" pitchFamily="49" charset="0"/>
              <a:buChar char="o"/>
            </a:pPr>
            <a:r>
              <a:rPr lang="en-US" sz="3900" dirty="0"/>
              <a:t>Complete Exposure Report Form</a:t>
            </a:r>
          </a:p>
          <a:p>
            <a:pPr lvl="1" eaLnBrk="1" hangingPunct="1">
              <a:lnSpc>
                <a:spcPct val="90000"/>
              </a:lnSpc>
              <a:buFont typeface="Courier New" panose="02070309020205020404" pitchFamily="49" charset="0"/>
              <a:buChar char="o"/>
            </a:pPr>
            <a:r>
              <a:rPr lang="en-US" sz="3900" dirty="0"/>
              <a:t>Send employee for medical consultation</a:t>
            </a:r>
          </a:p>
          <a:p>
            <a:pPr lvl="1" eaLnBrk="1" hangingPunct="1">
              <a:lnSpc>
                <a:spcPct val="90000"/>
              </a:lnSpc>
              <a:buFont typeface="Courier New" panose="02070309020205020404" pitchFamily="49" charset="0"/>
              <a:buChar char="o"/>
            </a:pPr>
            <a:r>
              <a:rPr lang="en-US" sz="3900" dirty="0"/>
              <a:t>Complete OSHA 300 Log</a:t>
            </a:r>
          </a:p>
          <a:p>
            <a:pPr lvl="1" eaLnBrk="1" hangingPunct="1">
              <a:lnSpc>
                <a:spcPct val="90000"/>
              </a:lnSpc>
              <a:buFontTx/>
              <a:buNone/>
            </a:pPr>
            <a:endParaRPr lang="en-US" sz="3900" dirty="0"/>
          </a:p>
          <a:p>
            <a:pPr eaLnBrk="1" hangingPunct="1">
              <a:lnSpc>
                <a:spcPct val="90000"/>
              </a:lnSpc>
            </a:pPr>
            <a:r>
              <a:rPr lang="en-US" sz="3900" dirty="0"/>
              <a:t>Medical records kept for employment + 30 yr.</a:t>
            </a:r>
          </a:p>
        </p:txBody>
      </p:sp>
      <p:sp>
        <p:nvSpPr>
          <p:cNvPr id="3" name="Title 2"/>
          <p:cNvSpPr>
            <a:spLocks noGrp="1"/>
          </p:cNvSpPr>
          <p:nvPr>
            <p:ph type="title"/>
          </p:nvPr>
        </p:nvSpPr>
        <p:spPr/>
        <p:txBody>
          <a:bodyPr/>
          <a:lstStyle/>
          <a:p>
            <a:r>
              <a:rPr lang="en-US" dirty="0"/>
              <a:t>Exposure / Potential Exposure</a:t>
            </a:r>
          </a:p>
        </p:txBody>
      </p:sp>
    </p:spTree>
    <p:extLst>
      <p:ext uri="{BB962C8B-B14F-4D97-AF65-F5344CB8AC3E}">
        <p14:creationId xmlns:p14="http://schemas.microsoft.com/office/powerpoint/2010/main" val="4001384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442792"/>
            <a:ext cx="10524542" cy="2536235"/>
          </a:xfrm>
        </p:spPr>
        <p:txBody>
          <a:bodyPr/>
          <a:lstStyle/>
          <a:p>
            <a:r>
              <a:rPr lang="en-US" b="1" dirty="0"/>
              <a:t>Regulatory Requirements</a:t>
            </a:r>
          </a:p>
        </p:txBody>
      </p:sp>
      <p:sp>
        <p:nvSpPr>
          <p:cNvPr id="3" name="Content Placeholder 2"/>
          <p:cNvSpPr>
            <a:spLocks noGrp="1"/>
          </p:cNvSpPr>
          <p:nvPr>
            <p:ph sz="quarter" idx="11"/>
          </p:nvPr>
        </p:nvSpPr>
        <p:spPr>
          <a:xfrm>
            <a:off x="7133897" y="7366654"/>
            <a:ext cx="10830254" cy="1936373"/>
          </a:xfrm>
        </p:spPr>
        <p:txBody>
          <a:bodyPr/>
          <a:lstStyle/>
          <a:p>
            <a:r>
              <a:rPr lang="en-US" sz="5400" dirty="0">
                <a:solidFill>
                  <a:srgbClr val="F68D25"/>
                </a:solidFill>
              </a:rPr>
              <a:t>Fire Safety &amp; Fire Extinguishers</a:t>
            </a:r>
          </a:p>
        </p:txBody>
      </p:sp>
    </p:spTree>
    <p:extLst>
      <p:ext uri="{BB962C8B-B14F-4D97-AF65-F5344CB8AC3E}">
        <p14:creationId xmlns:p14="http://schemas.microsoft.com/office/powerpoint/2010/main" val="1732939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Risk Control\Annual Files\2012\Dave's online pictures\Fire Safety\41_HWS_b.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491173" y="2463166"/>
            <a:ext cx="4724399" cy="354329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11"/>
          </p:nvPr>
        </p:nvSpPr>
        <p:spPr>
          <a:xfrm>
            <a:off x="7245626" y="3257547"/>
            <a:ext cx="9153938" cy="4475943"/>
          </a:xfrm>
        </p:spPr>
        <p:txBody>
          <a:bodyPr/>
          <a:lstStyle/>
          <a:p>
            <a:pPr marL="355100">
              <a:spcAft>
                <a:spcPts val="5400"/>
              </a:spcAft>
            </a:pPr>
            <a:r>
              <a:rPr lang="en-US" sz="4200" dirty="0"/>
              <a:t>Good housekeeping is the simplest control for this hazard.</a:t>
            </a:r>
          </a:p>
          <a:p>
            <a:pPr marL="355100"/>
            <a:r>
              <a:rPr lang="en-US" sz="4200" dirty="0"/>
              <a:t>Limit the amount of combustible material in your work area</a:t>
            </a:r>
          </a:p>
        </p:txBody>
      </p:sp>
      <p:sp>
        <p:nvSpPr>
          <p:cNvPr id="2" name="Title 1"/>
          <p:cNvSpPr>
            <a:spLocks noGrp="1"/>
          </p:cNvSpPr>
          <p:nvPr>
            <p:ph type="title"/>
          </p:nvPr>
        </p:nvSpPr>
        <p:spPr>
          <a:xfrm>
            <a:off x="2286000" y="0"/>
            <a:ext cx="13716000" cy="2114550"/>
          </a:xfrm>
        </p:spPr>
        <p:txBody>
          <a:bodyPr/>
          <a:lstStyle/>
          <a:p>
            <a:r>
              <a:rPr lang="en-US" dirty="0"/>
              <a:t>Good Housekeeping</a:t>
            </a:r>
            <a:endParaRPr lang="en-US" sz="5400" dirty="0"/>
          </a:p>
        </p:txBody>
      </p:sp>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491173" y="6336047"/>
            <a:ext cx="4749800" cy="3562350"/>
          </a:xfrm>
          <a:prstGeom prst="rect">
            <a:avLst/>
          </a:prstGeom>
        </p:spPr>
      </p:pic>
    </p:spTree>
    <p:extLst>
      <p:ext uri="{BB962C8B-B14F-4D97-AF65-F5344CB8AC3E}">
        <p14:creationId xmlns:p14="http://schemas.microsoft.com/office/powerpoint/2010/main" val="208695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Storage of Flammable Liquids</a:t>
            </a:r>
          </a:p>
        </p:txBody>
      </p:sp>
      <p:sp>
        <p:nvSpPr>
          <p:cNvPr id="9" name="Content Placeholder 2"/>
          <p:cNvSpPr>
            <a:spLocks noGrp="1"/>
          </p:cNvSpPr>
          <p:nvPr>
            <p:ph idx="1"/>
          </p:nvPr>
        </p:nvSpPr>
        <p:spPr>
          <a:xfrm>
            <a:off x="9352724" y="2461562"/>
            <a:ext cx="8020878" cy="6901544"/>
          </a:xfrm>
        </p:spPr>
        <p:txBody>
          <a:bodyPr/>
          <a:lstStyle/>
          <a:p>
            <a:pPr marL="0" indent="0">
              <a:buNone/>
            </a:pPr>
            <a:r>
              <a:rPr lang="en-US" sz="3900" b="1" dirty="0"/>
              <a:t>Safety Cans</a:t>
            </a:r>
          </a:p>
          <a:p>
            <a:r>
              <a:rPr lang="en-US" sz="3900" dirty="0"/>
              <a:t>Tight-fitting, spring-loaded (self-venting) caps</a:t>
            </a:r>
          </a:p>
          <a:p>
            <a:r>
              <a:rPr lang="en-US" sz="3900" dirty="0"/>
              <a:t>Can be metal or plastic</a:t>
            </a:r>
          </a:p>
          <a:p>
            <a:pPr>
              <a:spcAft>
                <a:spcPts val="3600"/>
              </a:spcAft>
            </a:pPr>
            <a:r>
              <a:rPr lang="en-US" sz="3900" dirty="0"/>
              <a:t>Up to 5 gallons</a:t>
            </a:r>
          </a:p>
          <a:p>
            <a:pPr marL="0" indent="0">
              <a:buNone/>
            </a:pPr>
            <a:r>
              <a:rPr lang="en-US" sz="3900" b="1" dirty="0"/>
              <a:t>Fire Cabinets</a:t>
            </a:r>
          </a:p>
          <a:p>
            <a:r>
              <a:rPr lang="en-US" sz="3900" dirty="0"/>
              <a:t>60 gal. of Category 1,2, 3 flammable liquids</a:t>
            </a:r>
          </a:p>
          <a:p>
            <a:r>
              <a:rPr lang="en-US" sz="3900" dirty="0"/>
              <a:t>120 gal. of Class 4</a:t>
            </a:r>
          </a:p>
          <a:p>
            <a:endParaRPr lang="en-US" sz="3900" dirty="0"/>
          </a:p>
        </p:txBody>
      </p:sp>
      <p:pic>
        <p:nvPicPr>
          <p:cNvPr id="10" name="Content Placeholder 4"/>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374660" y="2088343"/>
            <a:ext cx="6394686" cy="7541993"/>
          </a:xfrm>
          <a:prstGeom prst="rect">
            <a:avLst/>
          </a:prstGeom>
          <a:noFill/>
          <a:ln w="9525">
            <a:noFill/>
            <a:miter lim="800000"/>
            <a:headEnd/>
            <a:tailEnd/>
          </a:ln>
        </p:spPr>
      </p:pic>
    </p:spTree>
    <p:extLst>
      <p:ext uri="{BB962C8B-B14F-4D97-AF65-F5344CB8AC3E}">
        <p14:creationId xmlns:p14="http://schemas.microsoft.com/office/powerpoint/2010/main" val="8947523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a:xfrm>
            <a:off x="8050847" y="2672027"/>
            <a:ext cx="8885430" cy="6319938"/>
          </a:xfrm>
        </p:spPr>
        <p:txBody>
          <a:bodyPr/>
          <a:lstStyle/>
          <a:p>
            <a:pPr marL="0" indent="0">
              <a:buNone/>
            </a:pPr>
            <a:r>
              <a:rPr lang="en-US" sz="4200" dirty="0"/>
              <a:t>Store oxidizer cylinders, such as </a:t>
            </a:r>
          </a:p>
          <a:p>
            <a:pPr marL="945357" indent="-685800"/>
            <a:r>
              <a:rPr lang="en-US" sz="3900" dirty="0"/>
              <a:t>Oxygen</a:t>
            </a:r>
          </a:p>
          <a:p>
            <a:pPr marL="945357" indent="-685800">
              <a:spcAft>
                <a:spcPts val="3600"/>
              </a:spcAft>
            </a:pPr>
            <a:r>
              <a:rPr lang="en-US" sz="3900" dirty="0"/>
              <a:t>Chlorine</a:t>
            </a:r>
          </a:p>
          <a:p>
            <a:pPr marL="0" indent="0">
              <a:buNone/>
            </a:pPr>
            <a:r>
              <a:rPr lang="en-US" sz="4200" dirty="0"/>
              <a:t>at least 20 feet from flammable gas cylinders</a:t>
            </a:r>
          </a:p>
          <a:p>
            <a:pPr marL="940595" indent="-514350"/>
            <a:r>
              <a:rPr lang="en-US" sz="3900" dirty="0"/>
              <a:t>Propane</a:t>
            </a:r>
          </a:p>
          <a:p>
            <a:pPr marL="940595" indent="-514350"/>
            <a:r>
              <a:rPr lang="en-US" sz="3900" dirty="0"/>
              <a:t>Acetylene</a:t>
            </a:r>
          </a:p>
          <a:p>
            <a:pPr marL="940595" indent="-514350"/>
            <a:r>
              <a:rPr lang="en-US" sz="3900" dirty="0"/>
              <a:t>MAPP</a:t>
            </a:r>
          </a:p>
        </p:txBody>
      </p:sp>
      <p:sp>
        <p:nvSpPr>
          <p:cNvPr id="2" name="Title 1"/>
          <p:cNvSpPr>
            <a:spLocks noGrp="1"/>
          </p:cNvSpPr>
          <p:nvPr>
            <p:ph type="title"/>
          </p:nvPr>
        </p:nvSpPr>
        <p:spPr/>
        <p:txBody>
          <a:bodyPr/>
          <a:lstStyle/>
          <a:p>
            <a:r>
              <a:rPr lang="en-US" dirty="0"/>
              <a:t>Compressed Flammable Gases</a:t>
            </a:r>
          </a:p>
        </p:txBody>
      </p:sp>
      <p:pic>
        <p:nvPicPr>
          <p:cNvPr id="2050" name="Picture 2" descr="F:\Risk Control\Annual Files\2012\Technical\Resource Photos\HazCom &amp; Chemical Safety\Belmar ComprGas cylinde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210" t="24485" r="29417"/>
          <a:stretch/>
        </p:blipFill>
        <p:spPr bwMode="auto">
          <a:xfrm>
            <a:off x="194763" y="2331147"/>
            <a:ext cx="6585867" cy="7001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1656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rotWithShape="1">
          <a:blip r:embed="rId2"/>
          <a:srcRect l="13088" r="14316"/>
          <a:stretch/>
        </p:blipFill>
        <p:spPr>
          <a:xfrm>
            <a:off x="1129012" y="2650703"/>
            <a:ext cx="6565388" cy="6794900"/>
          </a:xfrm>
          <a:prstGeom prst="rect">
            <a:avLst/>
          </a:prstGeom>
        </p:spPr>
      </p:pic>
      <p:sp>
        <p:nvSpPr>
          <p:cNvPr id="6" name="Content Placeholder 5"/>
          <p:cNvSpPr>
            <a:spLocks noGrp="1"/>
          </p:cNvSpPr>
          <p:nvPr>
            <p:ph sz="half" idx="11"/>
          </p:nvPr>
        </p:nvSpPr>
        <p:spPr>
          <a:xfrm>
            <a:off x="8508715" y="2481947"/>
            <a:ext cx="9471173" cy="2288838"/>
          </a:xfrm>
        </p:spPr>
        <p:txBody>
          <a:bodyPr/>
          <a:lstStyle/>
          <a:p>
            <a:pPr marL="342860" indent="0">
              <a:lnSpc>
                <a:spcPct val="150000"/>
              </a:lnSpc>
              <a:buNone/>
            </a:pPr>
            <a:r>
              <a:rPr lang="en-US" sz="4200" dirty="0"/>
              <a:t>Inspect &amp; replace damaged, worn, or improperly repaired electrical cords </a:t>
            </a:r>
          </a:p>
        </p:txBody>
      </p:sp>
      <p:sp>
        <p:nvSpPr>
          <p:cNvPr id="5" name="Title 4"/>
          <p:cNvSpPr>
            <a:spLocks noGrp="1"/>
          </p:cNvSpPr>
          <p:nvPr>
            <p:ph type="title"/>
          </p:nvPr>
        </p:nvSpPr>
        <p:spPr/>
        <p:txBody>
          <a:bodyPr/>
          <a:lstStyle/>
          <a:p>
            <a:r>
              <a:rPr lang="en-US" dirty="0"/>
              <a:t>Electrical Safety</a:t>
            </a:r>
          </a:p>
        </p:txBody>
      </p:sp>
      <p:pic>
        <p:nvPicPr>
          <p:cNvPr id="7" name="Picture 6"/>
          <p:cNvPicPr>
            <a:picLocks noChangeAspect="1"/>
          </p:cNvPicPr>
          <p:nvPr/>
        </p:nvPicPr>
        <p:blipFill rotWithShape="1">
          <a:blip r:embed="rId3"/>
          <a:srcRect l="6132" t="5298" r="2456" b="11600"/>
          <a:stretch/>
        </p:blipFill>
        <p:spPr>
          <a:xfrm>
            <a:off x="9710530" y="5143499"/>
            <a:ext cx="6941156" cy="4873895"/>
          </a:xfrm>
          <a:prstGeom prst="rect">
            <a:avLst/>
          </a:prstGeom>
        </p:spPr>
      </p:pic>
      <p:cxnSp>
        <p:nvCxnSpPr>
          <p:cNvPr id="9" name="Straight Connector 8"/>
          <p:cNvCxnSpPr/>
          <p:nvPr/>
        </p:nvCxnSpPr>
        <p:spPr>
          <a:xfrm flipV="1">
            <a:off x="9710531" y="5277680"/>
            <a:ext cx="5477154" cy="393589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38752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914400" y="2713382"/>
            <a:ext cx="5796783" cy="6815138"/>
          </a:xfrm>
          <a:prstGeom prst="rect">
            <a:avLst/>
          </a:prstGeom>
        </p:spPr>
      </p:pic>
      <p:sp>
        <p:nvSpPr>
          <p:cNvPr id="3" name="Content Placeholder 2"/>
          <p:cNvSpPr>
            <a:spLocks noGrp="1"/>
          </p:cNvSpPr>
          <p:nvPr>
            <p:ph sz="half" idx="11"/>
          </p:nvPr>
        </p:nvSpPr>
        <p:spPr>
          <a:xfrm>
            <a:off x="9074558" y="7623687"/>
            <a:ext cx="6743498" cy="1846938"/>
          </a:xfrm>
        </p:spPr>
        <p:txBody>
          <a:bodyPr/>
          <a:lstStyle/>
          <a:p>
            <a:pPr marL="342860" indent="0" algn="ctr">
              <a:lnSpc>
                <a:spcPct val="150000"/>
              </a:lnSpc>
              <a:buNone/>
            </a:pPr>
            <a:r>
              <a:rPr lang="en-US" sz="4200" b="1" dirty="0"/>
              <a:t>Do not overload outlets or extension  cords</a:t>
            </a:r>
          </a:p>
        </p:txBody>
      </p:sp>
      <p:sp>
        <p:nvSpPr>
          <p:cNvPr id="4" name="Title 3"/>
          <p:cNvSpPr>
            <a:spLocks noGrp="1"/>
          </p:cNvSpPr>
          <p:nvPr>
            <p:ph type="title"/>
          </p:nvPr>
        </p:nvSpPr>
        <p:spPr/>
        <p:txBody>
          <a:bodyPr/>
          <a:lstStyle/>
          <a:p>
            <a:r>
              <a:rPr lang="en-US" dirty="0"/>
              <a:t>Electrical Safety</a:t>
            </a:r>
          </a:p>
        </p:txBody>
      </p:sp>
      <p:sp>
        <p:nvSpPr>
          <p:cNvPr id="7" name="Oval 6"/>
          <p:cNvSpPr/>
          <p:nvPr/>
        </p:nvSpPr>
        <p:spPr>
          <a:xfrm>
            <a:off x="2321169" y="4029167"/>
            <a:ext cx="1828800" cy="2286000"/>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8" name="Text Placeholder 3"/>
          <p:cNvSpPr txBox="1">
            <a:spLocks/>
          </p:cNvSpPr>
          <p:nvPr/>
        </p:nvSpPr>
        <p:spPr bwMode="auto">
          <a:xfrm>
            <a:off x="1685046" y="2669291"/>
            <a:ext cx="4929846" cy="1302545"/>
          </a:xfrm>
          <a:prstGeom prst="rect">
            <a:avLst/>
          </a:prstGeom>
          <a:solidFill>
            <a:srgbClr val="FFFFFF">
              <a:lumMod val="85000"/>
              <a:alpha val="61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b" anchorCtr="0" compatLnSpc="1">
            <a:prstTxWarp prst="textNoShape">
              <a:avLst/>
            </a:prstTxWarp>
          </a:bodyPr>
          <a:lstStyle>
            <a:lvl1pPr marL="0" indent="0" algn="l" rtl="0" eaLnBrk="0" fontAlgn="base" hangingPunct="0">
              <a:spcBef>
                <a:spcPct val="20000"/>
              </a:spcBef>
              <a:spcAft>
                <a:spcPct val="0"/>
              </a:spcAft>
              <a:buNone/>
              <a:defRPr sz="2400" b="1">
                <a:solidFill>
                  <a:srgbClr val="000066"/>
                </a:solidFill>
                <a:latin typeface="+mn-lt"/>
                <a:ea typeface="+mn-ea"/>
                <a:cs typeface="+mn-cs"/>
              </a:defRPr>
            </a:lvl1pPr>
            <a:lvl2pPr marL="457200" indent="0" algn="l" rtl="0" eaLnBrk="0" fontAlgn="base" hangingPunct="0">
              <a:spcBef>
                <a:spcPct val="20000"/>
              </a:spcBef>
              <a:spcAft>
                <a:spcPct val="0"/>
              </a:spcAft>
              <a:buNone/>
              <a:defRPr sz="2000" b="1">
                <a:solidFill>
                  <a:srgbClr val="000066"/>
                </a:solidFill>
                <a:latin typeface="+mn-lt"/>
              </a:defRPr>
            </a:lvl2pPr>
            <a:lvl3pPr marL="914400" indent="0" algn="l" rtl="0" eaLnBrk="0" fontAlgn="base" hangingPunct="0">
              <a:spcBef>
                <a:spcPct val="20000"/>
              </a:spcBef>
              <a:spcAft>
                <a:spcPct val="0"/>
              </a:spcAft>
              <a:buNone/>
              <a:defRPr sz="1800" b="1">
                <a:solidFill>
                  <a:srgbClr val="000066"/>
                </a:solidFill>
                <a:latin typeface="+mn-lt"/>
              </a:defRPr>
            </a:lvl3pPr>
            <a:lvl4pPr marL="1371600" indent="0" algn="l" rtl="0" eaLnBrk="0" fontAlgn="base" hangingPunct="0">
              <a:spcBef>
                <a:spcPct val="20000"/>
              </a:spcBef>
              <a:spcAft>
                <a:spcPct val="0"/>
              </a:spcAft>
              <a:buNone/>
              <a:defRPr sz="1600" b="1">
                <a:solidFill>
                  <a:srgbClr val="000066"/>
                </a:solidFill>
                <a:latin typeface="+mn-lt"/>
              </a:defRPr>
            </a:lvl4pPr>
            <a:lvl5pPr marL="1828800" indent="0" algn="l" rtl="0" eaLnBrk="0" fontAlgn="base" hangingPunct="0">
              <a:spcBef>
                <a:spcPct val="20000"/>
              </a:spcBef>
              <a:spcAft>
                <a:spcPct val="0"/>
              </a:spcAft>
              <a:buNone/>
              <a:defRPr sz="1600" b="1">
                <a:solidFill>
                  <a:srgbClr val="000066"/>
                </a:solidFill>
                <a:latin typeface="+mn-lt"/>
              </a:defRPr>
            </a:lvl5pPr>
            <a:lvl6pPr marL="2286000" indent="0" algn="l" rtl="0" fontAlgn="base">
              <a:spcBef>
                <a:spcPct val="20000"/>
              </a:spcBef>
              <a:spcAft>
                <a:spcPct val="0"/>
              </a:spcAft>
              <a:buNone/>
              <a:defRPr sz="1600" b="1">
                <a:solidFill>
                  <a:srgbClr val="000066"/>
                </a:solidFill>
                <a:latin typeface="+mn-lt"/>
              </a:defRPr>
            </a:lvl6pPr>
            <a:lvl7pPr marL="2743200" indent="0" algn="l" rtl="0" fontAlgn="base">
              <a:spcBef>
                <a:spcPct val="20000"/>
              </a:spcBef>
              <a:spcAft>
                <a:spcPct val="0"/>
              </a:spcAft>
              <a:buNone/>
              <a:defRPr sz="1600" b="1">
                <a:solidFill>
                  <a:srgbClr val="000066"/>
                </a:solidFill>
                <a:latin typeface="+mn-lt"/>
              </a:defRPr>
            </a:lvl7pPr>
            <a:lvl8pPr marL="3200400" indent="0" algn="l" rtl="0" fontAlgn="base">
              <a:spcBef>
                <a:spcPct val="20000"/>
              </a:spcBef>
              <a:spcAft>
                <a:spcPct val="0"/>
              </a:spcAft>
              <a:buNone/>
              <a:defRPr sz="1600" b="1">
                <a:solidFill>
                  <a:srgbClr val="000066"/>
                </a:solidFill>
                <a:latin typeface="+mn-lt"/>
              </a:defRPr>
            </a:lvl8pPr>
            <a:lvl9pPr marL="3657600" indent="0" algn="l" rtl="0" fontAlgn="base">
              <a:spcBef>
                <a:spcPct val="20000"/>
              </a:spcBef>
              <a:spcAft>
                <a:spcPct val="0"/>
              </a:spcAft>
              <a:buNone/>
              <a:defRPr sz="1600" b="1">
                <a:solidFill>
                  <a:srgbClr val="000066"/>
                </a:solidFill>
                <a:latin typeface="+mn-lt"/>
              </a:defRPr>
            </a:lvl9pPr>
          </a:lstStyle>
          <a:p>
            <a:pPr algn="ctr" defTabSz="1371600">
              <a:defRPr/>
            </a:pPr>
            <a:r>
              <a:rPr lang="en-US" sz="4200" kern="0" dirty="0">
                <a:latin typeface="Arial"/>
              </a:rPr>
              <a:t>Cover openings in electrical boxes</a:t>
            </a:r>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074558" y="2723931"/>
            <a:ext cx="6533012" cy="489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15855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stretch>
            <a:fillRect/>
          </a:stretch>
        </p:blipFill>
        <p:spPr>
          <a:xfrm>
            <a:off x="11525025" y="5161823"/>
            <a:ext cx="6385290" cy="4775085"/>
          </a:xfrm>
          <a:prstGeom prst="rect">
            <a:avLst/>
          </a:prstGeom>
        </p:spPr>
      </p:pic>
      <p:sp>
        <p:nvSpPr>
          <p:cNvPr id="4" name="Title 3"/>
          <p:cNvSpPr>
            <a:spLocks noGrp="1"/>
          </p:cNvSpPr>
          <p:nvPr>
            <p:ph type="title"/>
          </p:nvPr>
        </p:nvSpPr>
        <p:spPr/>
        <p:txBody>
          <a:bodyPr/>
          <a:lstStyle/>
          <a:p>
            <a:r>
              <a:rPr lang="en-US" dirty="0"/>
              <a:t>Hot Work Requirements</a:t>
            </a:r>
          </a:p>
        </p:txBody>
      </p:sp>
      <p:sp>
        <p:nvSpPr>
          <p:cNvPr id="6" name="Content Placeholder 5"/>
          <p:cNvSpPr txBox="1">
            <a:spLocks noGrp="1"/>
          </p:cNvSpPr>
          <p:nvPr>
            <p:ph sz="half" idx="11"/>
          </p:nvPr>
        </p:nvSpPr>
        <p:spPr>
          <a:xfrm>
            <a:off x="626165" y="2834269"/>
            <a:ext cx="12672392" cy="5678465"/>
          </a:xfrm>
          <a:prstGeom prst="rect">
            <a:avLst/>
          </a:prstGeom>
          <a:noFill/>
        </p:spPr>
        <p:txBody>
          <a:bodyPr wrap="square" rtlCol="0">
            <a:spAutoFit/>
          </a:bodyPr>
          <a:lstStyle/>
          <a:p>
            <a:pPr marL="781050" lvl="1" indent="-685800">
              <a:buFont typeface="Wingdings" panose="05000000000000000000" pitchFamily="2" charset="2"/>
              <a:buChar char="§"/>
            </a:pPr>
            <a:r>
              <a:rPr lang="en-US" sz="3900" dirty="0"/>
              <a:t>Clear or cover combustibles within 35’</a:t>
            </a:r>
          </a:p>
          <a:p>
            <a:pPr marL="1466769" lvl="2" indent="-685800">
              <a:buFont typeface="Courier New" panose="02070309020205020404" pitchFamily="49" charset="0"/>
              <a:buChar char="o"/>
            </a:pPr>
            <a:r>
              <a:rPr lang="en-US" sz="3900" dirty="0"/>
              <a:t>Also consider lower elevations (sparks dropping)</a:t>
            </a:r>
          </a:p>
          <a:p>
            <a:pPr marL="1466769" lvl="2" indent="-685800">
              <a:spcAft>
                <a:spcPts val="4500"/>
              </a:spcAft>
              <a:buFont typeface="Courier New" panose="02070309020205020404" pitchFamily="49" charset="0"/>
              <a:buChar char="o"/>
            </a:pPr>
            <a:r>
              <a:rPr lang="en-US" sz="3900" dirty="0"/>
              <a:t>Extend area for highly flammable                           or explosive exposures</a:t>
            </a:r>
          </a:p>
          <a:p>
            <a:pPr marL="781050" lvl="1" indent="-685800">
              <a:spcAft>
                <a:spcPts val="4500"/>
              </a:spcAft>
              <a:buFont typeface="Wingdings" panose="05000000000000000000" pitchFamily="2" charset="2"/>
              <a:buChar char="§"/>
            </a:pPr>
            <a:r>
              <a:rPr lang="en-US" sz="3900" dirty="0"/>
              <a:t>Extinguisher immediately available                             with trained user</a:t>
            </a:r>
          </a:p>
          <a:p>
            <a:pPr marL="781050" lvl="1" indent="-685800">
              <a:spcAft>
                <a:spcPts val="3600"/>
              </a:spcAft>
              <a:buFont typeface="Wingdings" panose="05000000000000000000" pitchFamily="2" charset="2"/>
              <a:buChar char="§"/>
            </a:pPr>
            <a:r>
              <a:rPr lang="en-US" sz="3900" dirty="0"/>
              <a:t>30-minute fire watch</a:t>
            </a:r>
          </a:p>
        </p:txBody>
      </p:sp>
    </p:spTree>
    <p:extLst>
      <p:ext uri="{BB962C8B-B14F-4D97-AF65-F5344CB8AC3E}">
        <p14:creationId xmlns:p14="http://schemas.microsoft.com/office/powerpoint/2010/main" val="14863685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sz="half" idx="11"/>
          </p:nvPr>
        </p:nvPicPr>
        <p:blipFill>
          <a:blip r:embed="rId3"/>
          <a:stretch>
            <a:fillRect/>
          </a:stretch>
        </p:blipFill>
        <p:spPr>
          <a:xfrm>
            <a:off x="1691777" y="2382955"/>
            <a:ext cx="5782985" cy="7553954"/>
          </a:xfrm>
          <a:prstGeom prst="rect">
            <a:avLst/>
          </a:prstGeom>
        </p:spPr>
      </p:pic>
      <p:sp>
        <p:nvSpPr>
          <p:cNvPr id="4" name="Title 3"/>
          <p:cNvSpPr>
            <a:spLocks noGrp="1"/>
          </p:cNvSpPr>
          <p:nvPr>
            <p:ph type="title"/>
          </p:nvPr>
        </p:nvSpPr>
        <p:spPr/>
        <p:txBody>
          <a:bodyPr/>
          <a:lstStyle/>
          <a:p>
            <a:r>
              <a:rPr lang="en-US" dirty="0"/>
              <a:t>Building Construction</a:t>
            </a:r>
          </a:p>
        </p:txBody>
      </p:sp>
      <p:sp>
        <p:nvSpPr>
          <p:cNvPr id="7" name="Rectangle 3"/>
          <p:cNvSpPr>
            <a:spLocks noGrp="1" noChangeArrowheads="1"/>
          </p:cNvSpPr>
          <p:nvPr>
            <p:ph sz="half" idx="1"/>
          </p:nvPr>
        </p:nvSpPr>
        <p:spPr>
          <a:xfrm>
            <a:off x="9372907" y="2426093"/>
            <a:ext cx="7223318" cy="6814458"/>
          </a:xfrm>
        </p:spPr>
        <p:txBody>
          <a:bodyPr/>
          <a:lstStyle/>
          <a:p>
            <a:pPr marL="0" indent="0" eaLnBrk="1" hangingPunct="1">
              <a:spcAft>
                <a:spcPts val="2700"/>
              </a:spcAft>
              <a:buNone/>
            </a:pPr>
            <a:r>
              <a:rPr lang="en-US" sz="3900" b="1" dirty="0"/>
              <a:t>Do Not Alter</a:t>
            </a:r>
          </a:p>
          <a:p>
            <a:pPr eaLnBrk="1" hangingPunct="1"/>
            <a:r>
              <a:rPr lang="en-US" sz="3900" dirty="0"/>
              <a:t>Means of Egress</a:t>
            </a:r>
          </a:p>
          <a:p>
            <a:pPr lvl="1" eaLnBrk="1" hangingPunct="1">
              <a:buFont typeface="Courier New" panose="02070309020205020404" pitchFamily="49" charset="0"/>
              <a:buChar char="o"/>
            </a:pPr>
            <a:r>
              <a:rPr lang="en-US" sz="3900" dirty="0"/>
              <a:t>Travel distance</a:t>
            </a:r>
          </a:p>
          <a:p>
            <a:pPr lvl="1" eaLnBrk="1" hangingPunct="1">
              <a:buFont typeface="Courier New" panose="02070309020205020404" pitchFamily="49" charset="0"/>
              <a:buChar char="o"/>
            </a:pPr>
            <a:r>
              <a:rPr lang="en-US" sz="3900" dirty="0"/>
              <a:t>Keep clear</a:t>
            </a:r>
          </a:p>
          <a:p>
            <a:pPr lvl="1" eaLnBrk="1" hangingPunct="1">
              <a:spcAft>
                <a:spcPts val="3600"/>
              </a:spcAft>
              <a:buFont typeface="Courier New" panose="02070309020205020404" pitchFamily="49" charset="0"/>
              <a:buChar char="o"/>
            </a:pPr>
            <a:r>
              <a:rPr lang="en-US" sz="3900" dirty="0"/>
              <a:t>Panic hardware</a:t>
            </a:r>
          </a:p>
          <a:p>
            <a:pPr eaLnBrk="1" hangingPunct="1"/>
            <a:r>
              <a:rPr lang="en-US" sz="3900" dirty="0"/>
              <a:t>Compartmentalization</a:t>
            </a:r>
          </a:p>
          <a:p>
            <a:pPr lvl="1" eaLnBrk="1" hangingPunct="1">
              <a:buFont typeface="Courier New" panose="02070309020205020404" pitchFamily="49" charset="0"/>
              <a:buChar char="o"/>
            </a:pPr>
            <a:r>
              <a:rPr lang="en-US" sz="3900" dirty="0"/>
              <a:t>Fire / smoke doors</a:t>
            </a:r>
          </a:p>
          <a:p>
            <a:pPr lvl="1" eaLnBrk="1" hangingPunct="1">
              <a:buFont typeface="Courier New" panose="02070309020205020404" pitchFamily="49" charset="0"/>
              <a:buChar char="o"/>
            </a:pPr>
            <a:r>
              <a:rPr lang="en-US" sz="3900" dirty="0"/>
              <a:t>Rated ceiling tiles</a:t>
            </a:r>
          </a:p>
          <a:p>
            <a:pPr lvl="1" eaLnBrk="1" hangingPunct="1">
              <a:buFont typeface="Courier New" panose="02070309020205020404" pitchFamily="49" charset="0"/>
              <a:buChar char="o"/>
            </a:pPr>
            <a:r>
              <a:rPr lang="en-US" sz="3900" dirty="0"/>
              <a:t>Rated walls</a:t>
            </a:r>
          </a:p>
        </p:txBody>
      </p:sp>
    </p:spTree>
    <p:extLst>
      <p:ext uri="{BB962C8B-B14F-4D97-AF65-F5344CB8AC3E}">
        <p14:creationId xmlns:p14="http://schemas.microsoft.com/office/powerpoint/2010/main" val="16833884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401" y="2829673"/>
            <a:ext cx="8867105" cy="5996276"/>
          </a:xfrm>
        </p:spPr>
        <p:txBody>
          <a:bodyPr/>
          <a:lstStyle/>
          <a:p>
            <a:pPr>
              <a:spcAft>
                <a:spcPts val="4500"/>
              </a:spcAft>
            </a:pPr>
            <a:r>
              <a:rPr lang="en-US" sz="3900" dirty="0"/>
              <a:t>Operate one at time</a:t>
            </a:r>
          </a:p>
          <a:p>
            <a:pPr>
              <a:spcAft>
                <a:spcPts val="4500"/>
              </a:spcAft>
            </a:pPr>
            <a:r>
              <a:rPr lang="en-US" sz="3900" dirty="0"/>
              <a:t>Designed to control fire</a:t>
            </a:r>
          </a:p>
          <a:p>
            <a:pPr>
              <a:spcAft>
                <a:spcPts val="4500"/>
              </a:spcAft>
            </a:pPr>
            <a:r>
              <a:rPr lang="en-US" sz="3900" dirty="0"/>
              <a:t>Keep storage 18” below deflectors</a:t>
            </a:r>
          </a:p>
          <a:p>
            <a:pPr>
              <a:spcAft>
                <a:spcPts val="4500"/>
              </a:spcAft>
            </a:pPr>
            <a:r>
              <a:rPr lang="en-US" sz="3900" dirty="0"/>
              <a:t>Do not hang objects from pipes    or deflectors</a:t>
            </a:r>
          </a:p>
        </p:txBody>
      </p:sp>
      <p:sp>
        <p:nvSpPr>
          <p:cNvPr id="4" name="Title 3"/>
          <p:cNvSpPr>
            <a:spLocks noGrp="1"/>
          </p:cNvSpPr>
          <p:nvPr>
            <p:ph type="title"/>
          </p:nvPr>
        </p:nvSpPr>
        <p:spPr/>
        <p:txBody>
          <a:bodyPr/>
          <a:lstStyle/>
          <a:p>
            <a:r>
              <a:rPr lang="en-US" dirty="0"/>
              <a:t>Fire Sprinkler Systems</a:t>
            </a:r>
          </a:p>
        </p:txBody>
      </p:sp>
      <p:pic>
        <p:nvPicPr>
          <p:cNvPr id="5" name="Content Placeholder 10"/>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11644364" y="2829672"/>
            <a:ext cx="5367687" cy="6383901"/>
          </a:xfrm>
        </p:spPr>
      </p:pic>
    </p:spTree>
    <p:extLst>
      <p:ext uri="{BB962C8B-B14F-4D97-AF65-F5344CB8AC3E}">
        <p14:creationId xmlns:p14="http://schemas.microsoft.com/office/powerpoint/2010/main" val="39366847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rotWithShape="1">
          <a:blip r:embed="rId3"/>
          <a:srcRect t="12230"/>
          <a:stretch/>
        </p:blipFill>
        <p:spPr>
          <a:xfrm>
            <a:off x="2853557" y="2447181"/>
            <a:ext cx="5223827" cy="5981700"/>
          </a:xfrm>
          <a:prstGeom prst="rect">
            <a:avLst/>
          </a:prstGeom>
        </p:spPr>
      </p:pic>
      <p:pic>
        <p:nvPicPr>
          <p:cNvPr id="2" name="Content Placeholder 1"/>
          <p:cNvPicPr>
            <a:picLocks noGrp="1" noChangeAspect="1"/>
          </p:cNvPicPr>
          <p:nvPr>
            <p:ph sz="half" idx="11"/>
          </p:nvPr>
        </p:nvPicPr>
        <p:blipFill>
          <a:blip r:embed="rId4" cstate="print">
            <a:extLst>
              <a:ext uri="{28A0092B-C50C-407E-A947-70E740481C1C}">
                <a14:useLocalDpi xmlns:a14="http://schemas.microsoft.com/office/drawing/2010/main" val="0"/>
              </a:ext>
            </a:extLst>
          </a:blip>
          <a:stretch>
            <a:fillRect/>
          </a:stretch>
        </p:blipFill>
        <p:spPr>
          <a:xfrm>
            <a:off x="10202840" y="2447183"/>
            <a:ext cx="5469413" cy="7278842"/>
          </a:xfrm>
        </p:spPr>
      </p:pic>
      <p:sp>
        <p:nvSpPr>
          <p:cNvPr id="4" name="Title 3"/>
          <p:cNvSpPr>
            <a:spLocks noGrp="1"/>
          </p:cNvSpPr>
          <p:nvPr>
            <p:ph type="title"/>
          </p:nvPr>
        </p:nvSpPr>
        <p:spPr/>
        <p:txBody>
          <a:bodyPr/>
          <a:lstStyle/>
          <a:p>
            <a:r>
              <a:rPr lang="en-US" dirty="0"/>
              <a:t>Fire Extinguishers</a:t>
            </a:r>
          </a:p>
        </p:txBody>
      </p:sp>
      <p:sp>
        <p:nvSpPr>
          <p:cNvPr id="7" name="Rounded Rectangle 6"/>
          <p:cNvSpPr/>
          <p:nvPr/>
        </p:nvSpPr>
        <p:spPr>
          <a:xfrm>
            <a:off x="2734289" y="8493321"/>
            <a:ext cx="5469413" cy="128016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6" name="TextBox 5"/>
          <p:cNvSpPr txBox="1"/>
          <p:nvPr/>
        </p:nvSpPr>
        <p:spPr>
          <a:xfrm>
            <a:off x="2764105" y="8497170"/>
            <a:ext cx="5469413" cy="1200329"/>
          </a:xfrm>
          <a:prstGeom prst="rect">
            <a:avLst/>
          </a:prstGeom>
          <a:noFill/>
        </p:spPr>
        <p:txBody>
          <a:bodyPr wrap="square" rtlCol="0">
            <a:spAutoFit/>
          </a:bodyPr>
          <a:lstStyle/>
          <a:p>
            <a:pPr algn="ctr" defTabSz="1371600">
              <a:defRPr/>
            </a:pPr>
            <a:r>
              <a:rPr lang="en-US" sz="3600" b="1" kern="0" dirty="0">
                <a:solidFill>
                  <a:srgbClr val="002060"/>
                </a:solidFill>
                <a:latin typeface="Arial" charset="0"/>
              </a:rPr>
              <a:t>Do not block or visually obscure  extinguishers</a:t>
            </a:r>
          </a:p>
        </p:txBody>
      </p:sp>
      <p:sp>
        <p:nvSpPr>
          <p:cNvPr id="8" name="Rounded Rectangle 7"/>
          <p:cNvSpPr/>
          <p:nvPr/>
        </p:nvSpPr>
        <p:spPr>
          <a:xfrm>
            <a:off x="8780839" y="2956823"/>
            <a:ext cx="3542465" cy="2813358"/>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10" name="TextBox 9"/>
          <p:cNvSpPr txBox="1"/>
          <p:nvPr/>
        </p:nvSpPr>
        <p:spPr>
          <a:xfrm>
            <a:off x="8780839" y="3167063"/>
            <a:ext cx="3542465" cy="2308324"/>
          </a:xfrm>
          <a:prstGeom prst="rect">
            <a:avLst/>
          </a:prstGeom>
          <a:noFill/>
        </p:spPr>
        <p:txBody>
          <a:bodyPr wrap="square" rtlCol="0">
            <a:spAutoFit/>
          </a:bodyPr>
          <a:lstStyle/>
          <a:p>
            <a:pPr algn="ctr" defTabSz="1371600">
              <a:defRPr/>
            </a:pPr>
            <a:r>
              <a:rPr lang="en-US" sz="3600" b="1" kern="0" dirty="0">
                <a:solidFill>
                  <a:srgbClr val="002060"/>
                </a:solidFill>
                <a:latin typeface="Arial" charset="0"/>
              </a:rPr>
              <a:t>Do not use extinguisher to block open fire doors</a:t>
            </a:r>
          </a:p>
        </p:txBody>
      </p:sp>
    </p:spTree>
    <p:extLst>
      <p:ext uri="{BB962C8B-B14F-4D97-AF65-F5344CB8AC3E}">
        <p14:creationId xmlns:p14="http://schemas.microsoft.com/office/powerpoint/2010/main" val="30346791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503920" y="2677210"/>
            <a:ext cx="8611263" cy="4787537"/>
          </a:xfrm>
        </p:spPr>
        <p:txBody>
          <a:bodyPr/>
          <a:lstStyle/>
          <a:p>
            <a:pPr marL="685800" indent="-511970">
              <a:lnSpc>
                <a:spcPct val="150000"/>
              </a:lnSpc>
            </a:pPr>
            <a:r>
              <a:rPr lang="en-US" sz="3900" dirty="0"/>
              <a:t>Mounted &amp; accessible</a:t>
            </a:r>
          </a:p>
          <a:p>
            <a:pPr marL="685800" indent="-511970">
              <a:lnSpc>
                <a:spcPct val="150000"/>
              </a:lnSpc>
            </a:pPr>
            <a:r>
              <a:rPr lang="en-US" sz="3900" dirty="0"/>
              <a:t>No obvious physical damage</a:t>
            </a:r>
          </a:p>
          <a:p>
            <a:pPr marL="685800" indent="-511970">
              <a:lnSpc>
                <a:spcPct val="150000"/>
              </a:lnSpc>
            </a:pPr>
            <a:r>
              <a:rPr lang="en-US" sz="3900" dirty="0"/>
              <a:t>Pin is in place &amp; seal intact</a:t>
            </a:r>
          </a:p>
          <a:p>
            <a:pPr marL="685800" indent="-511970">
              <a:lnSpc>
                <a:spcPct val="150000"/>
              </a:lnSpc>
            </a:pPr>
            <a:r>
              <a:rPr lang="en-US" sz="3900" dirty="0"/>
              <a:t>Arrow in green </a:t>
            </a:r>
          </a:p>
          <a:p>
            <a:pPr marL="685800" indent="-511970">
              <a:lnSpc>
                <a:spcPct val="150000"/>
              </a:lnSpc>
            </a:pPr>
            <a:r>
              <a:rPr lang="en-US" sz="3900" dirty="0"/>
              <a:t>Heft (feels heavy, full)</a:t>
            </a:r>
          </a:p>
        </p:txBody>
      </p:sp>
      <p:sp>
        <p:nvSpPr>
          <p:cNvPr id="4" name="Title 3"/>
          <p:cNvSpPr>
            <a:spLocks noGrp="1"/>
          </p:cNvSpPr>
          <p:nvPr>
            <p:ph type="title"/>
          </p:nvPr>
        </p:nvSpPr>
        <p:spPr>
          <a:xfrm>
            <a:off x="2286000" y="350093"/>
            <a:ext cx="13716000" cy="1382105"/>
          </a:xfrm>
        </p:spPr>
        <p:txBody>
          <a:bodyPr/>
          <a:lstStyle/>
          <a:p>
            <a:r>
              <a:rPr lang="en-US" dirty="0"/>
              <a:t>Check Fire Extinguishers Monthly</a:t>
            </a:r>
          </a:p>
        </p:txBody>
      </p:sp>
      <p:pic>
        <p:nvPicPr>
          <p:cNvPr id="5" name="Content Placeholder 5"/>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a:off x="2286000" y="2720567"/>
            <a:ext cx="5344533" cy="6815138"/>
          </a:xfrm>
        </p:spPr>
      </p:pic>
      <p:sp>
        <p:nvSpPr>
          <p:cNvPr id="7" name="Rounded Rectangle 6"/>
          <p:cNvSpPr/>
          <p:nvPr/>
        </p:nvSpPr>
        <p:spPr>
          <a:xfrm>
            <a:off x="8961120" y="7932420"/>
            <a:ext cx="7289358" cy="178308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defRPr/>
            </a:pPr>
            <a:r>
              <a:rPr lang="en-US" sz="4200" b="1">
                <a:solidFill>
                  <a:srgbClr val="002060"/>
                </a:solidFill>
                <a:latin typeface="Arial" pitchFamily="34" charset="0"/>
              </a:rPr>
              <a:t>Sign the back of the tag</a:t>
            </a:r>
            <a:endParaRPr lang="en-US" sz="4200" b="1" dirty="0">
              <a:solidFill>
                <a:srgbClr val="002060"/>
              </a:solidFill>
              <a:latin typeface="Arial" pitchFamily="34" charset="0"/>
            </a:endParaRPr>
          </a:p>
        </p:txBody>
      </p:sp>
    </p:spTree>
    <p:extLst>
      <p:ext uri="{BB962C8B-B14F-4D97-AF65-F5344CB8AC3E}">
        <p14:creationId xmlns:p14="http://schemas.microsoft.com/office/powerpoint/2010/main" val="42418715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2161520" y="4251960"/>
            <a:ext cx="3383280" cy="3154680"/>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pic>
        <p:nvPicPr>
          <p:cNvPr id="5" name="Content Placeholder 4"/>
          <p:cNvPicPr>
            <a:picLocks noGrp="1" noChangeAspect="1"/>
          </p:cNvPicPr>
          <p:nvPr>
            <p:ph sz="half" idx="1"/>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24199" t="26001" r="22867" b="28627"/>
          <a:stretch/>
        </p:blipFill>
        <p:spPr>
          <a:xfrm>
            <a:off x="2971800" y="4251960"/>
            <a:ext cx="8143245" cy="5234940"/>
          </a:xfrm>
        </p:spPr>
      </p:pic>
      <p:sp>
        <p:nvSpPr>
          <p:cNvPr id="3" name="Content Placeholder 2"/>
          <p:cNvSpPr>
            <a:spLocks noGrp="1"/>
          </p:cNvSpPr>
          <p:nvPr>
            <p:ph sz="half" idx="11"/>
          </p:nvPr>
        </p:nvSpPr>
        <p:spPr>
          <a:xfrm>
            <a:off x="914400" y="2521134"/>
            <a:ext cx="16469358" cy="1436913"/>
          </a:xfrm>
        </p:spPr>
        <p:txBody>
          <a:bodyPr/>
          <a:lstStyle/>
          <a:p>
            <a:pPr marL="342860" indent="0">
              <a:buNone/>
            </a:pPr>
            <a:r>
              <a:rPr lang="en-US" sz="3900" dirty="0"/>
              <a:t>Employers should designate employees who may use fire extinguishers to fight incipient fires.</a:t>
            </a:r>
          </a:p>
        </p:txBody>
      </p:sp>
      <p:sp>
        <p:nvSpPr>
          <p:cNvPr id="4" name="Title 3"/>
          <p:cNvSpPr>
            <a:spLocks noGrp="1"/>
          </p:cNvSpPr>
          <p:nvPr>
            <p:ph type="title"/>
          </p:nvPr>
        </p:nvSpPr>
        <p:spPr/>
        <p:txBody>
          <a:bodyPr/>
          <a:lstStyle/>
          <a:p>
            <a:r>
              <a:rPr lang="en-US" dirty="0"/>
              <a:t>Fire Extinguisher Use</a:t>
            </a:r>
          </a:p>
        </p:txBody>
      </p:sp>
      <p:sp>
        <p:nvSpPr>
          <p:cNvPr id="6" name="TextBox 5"/>
          <p:cNvSpPr txBox="1"/>
          <p:nvPr/>
        </p:nvSpPr>
        <p:spPr>
          <a:xfrm>
            <a:off x="12367260" y="4411980"/>
            <a:ext cx="2956560" cy="2677656"/>
          </a:xfrm>
          <a:prstGeom prst="rect">
            <a:avLst/>
          </a:prstGeom>
          <a:noFill/>
        </p:spPr>
        <p:txBody>
          <a:bodyPr wrap="square" rtlCol="0">
            <a:spAutoFit/>
          </a:bodyPr>
          <a:lstStyle/>
          <a:p>
            <a:pPr algn="ctr" defTabSz="1371600" fontAlgn="base">
              <a:spcBef>
                <a:spcPct val="0"/>
              </a:spcBef>
              <a:spcAft>
                <a:spcPct val="0"/>
              </a:spcAft>
            </a:pPr>
            <a:r>
              <a:rPr lang="en-US" sz="4200" dirty="0">
                <a:solidFill>
                  <a:srgbClr val="002060"/>
                </a:solidFill>
                <a:latin typeface="Arial" pitchFamily="34" charset="0"/>
              </a:rPr>
              <a:t>All other employees should evacuate</a:t>
            </a:r>
          </a:p>
        </p:txBody>
      </p:sp>
    </p:spTree>
    <p:extLst>
      <p:ext uri="{BB962C8B-B14F-4D97-AF65-F5344CB8AC3E}">
        <p14:creationId xmlns:p14="http://schemas.microsoft.com/office/powerpoint/2010/main" val="26943111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14402" y="2351252"/>
            <a:ext cx="15216807" cy="6901544"/>
          </a:xfrm>
        </p:spPr>
        <p:txBody>
          <a:bodyPr/>
          <a:lstStyle/>
          <a:p>
            <a:pPr>
              <a:spcAft>
                <a:spcPts val="2700"/>
              </a:spcAft>
            </a:pPr>
            <a:r>
              <a:rPr lang="en-US" sz="3900" dirty="0"/>
              <a:t>Must be in writing if more than 10 employees</a:t>
            </a:r>
          </a:p>
          <a:p>
            <a:pPr>
              <a:spcAft>
                <a:spcPts val="1800"/>
              </a:spcAft>
            </a:pPr>
            <a:r>
              <a:rPr lang="en-US" sz="3900" dirty="0"/>
              <a:t>Contains</a:t>
            </a:r>
          </a:p>
          <a:p>
            <a:pPr lvl="1">
              <a:spcAft>
                <a:spcPts val="1800"/>
              </a:spcAft>
              <a:buFont typeface="Courier New" panose="02070309020205020404" pitchFamily="49" charset="0"/>
              <a:buChar char="o"/>
            </a:pPr>
            <a:r>
              <a:rPr lang="en-US" sz="3900" dirty="0"/>
              <a:t> Administrator / contact person</a:t>
            </a:r>
          </a:p>
          <a:p>
            <a:pPr lvl="1">
              <a:spcAft>
                <a:spcPts val="1800"/>
              </a:spcAft>
              <a:buFont typeface="Courier New" panose="02070309020205020404" pitchFamily="49" charset="0"/>
              <a:buChar char="o"/>
            </a:pPr>
            <a:r>
              <a:rPr lang="en-US" sz="3900" dirty="0"/>
              <a:t> How to report fire and other emergencies</a:t>
            </a:r>
          </a:p>
          <a:p>
            <a:pPr lvl="1">
              <a:spcAft>
                <a:spcPts val="1800"/>
              </a:spcAft>
              <a:buFont typeface="Courier New" panose="02070309020205020404" pitchFamily="49" charset="0"/>
              <a:buChar char="o"/>
            </a:pPr>
            <a:r>
              <a:rPr lang="en-US" sz="3900" dirty="0"/>
              <a:t> Evacuation procedures</a:t>
            </a:r>
          </a:p>
          <a:p>
            <a:pPr lvl="2">
              <a:spcAft>
                <a:spcPts val="1800"/>
              </a:spcAft>
            </a:pPr>
            <a:r>
              <a:rPr lang="en-US" sz="3900" dirty="0"/>
              <a:t>Procedures to account for employees</a:t>
            </a:r>
          </a:p>
          <a:p>
            <a:pPr lvl="2">
              <a:spcAft>
                <a:spcPts val="1800"/>
              </a:spcAft>
            </a:pPr>
            <a:r>
              <a:rPr lang="en-US" sz="3900" dirty="0"/>
              <a:t>Critical operations</a:t>
            </a:r>
          </a:p>
          <a:p>
            <a:pPr lvl="1">
              <a:spcAft>
                <a:spcPts val="1800"/>
              </a:spcAft>
              <a:buFont typeface="Courier New" panose="02070309020205020404" pitchFamily="49" charset="0"/>
              <a:buChar char="o"/>
            </a:pPr>
            <a:r>
              <a:rPr lang="en-US" sz="3900" dirty="0"/>
              <a:t> Rescue and first aid procedures</a:t>
            </a:r>
          </a:p>
          <a:p>
            <a:pPr lvl="1">
              <a:spcAft>
                <a:spcPts val="1800"/>
              </a:spcAft>
              <a:buFont typeface="Courier New" panose="02070309020205020404" pitchFamily="49" charset="0"/>
              <a:buChar char="o"/>
            </a:pPr>
            <a:r>
              <a:rPr lang="en-US" sz="3900" dirty="0"/>
              <a:t>Fire, weather emergency, bomb threat, power outage</a:t>
            </a:r>
          </a:p>
        </p:txBody>
      </p:sp>
      <p:sp>
        <p:nvSpPr>
          <p:cNvPr id="4" name="Title 3"/>
          <p:cNvSpPr>
            <a:spLocks noGrp="1"/>
          </p:cNvSpPr>
          <p:nvPr>
            <p:ph type="title"/>
          </p:nvPr>
        </p:nvSpPr>
        <p:spPr/>
        <p:txBody>
          <a:bodyPr/>
          <a:lstStyle/>
          <a:p>
            <a:r>
              <a:rPr lang="en-US" dirty="0"/>
              <a:t>Emergency Action Plans</a:t>
            </a:r>
          </a:p>
        </p:txBody>
      </p:sp>
    </p:spTree>
    <p:extLst>
      <p:ext uri="{BB962C8B-B14F-4D97-AF65-F5344CB8AC3E}">
        <p14:creationId xmlns:p14="http://schemas.microsoft.com/office/powerpoint/2010/main" val="20124520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900" dirty="0"/>
              <a:t>Must be in writing if more than 10 employees</a:t>
            </a:r>
          </a:p>
          <a:p>
            <a:r>
              <a:rPr lang="en-US" sz="3900" dirty="0"/>
              <a:t>Contains:</a:t>
            </a:r>
          </a:p>
          <a:p>
            <a:pPr lvl="1">
              <a:buFont typeface="Courier New" panose="02070309020205020404" pitchFamily="49" charset="0"/>
              <a:buChar char="o"/>
            </a:pPr>
            <a:r>
              <a:rPr lang="en-US" sz="3900" dirty="0"/>
              <a:t>List of all major fire hazards and storage procedures</a:t>
            </a:r>
          </a:p>
          <a:p>
            <a:pPr lvl="1">
              <a:buFont typeface="Courier New" panose="02070309020205020404" pitchFamily="49" charset="0"/>
              <a:buChar char="o"/>
            </a:pPr>
            <a:r>
              <a:rPr lang="en-US" sz="3900" dirty="0"/>
              <a:t>Procedures to control accumulations of flammable/combustible waste materials</a:t>
            </a:r>
          </a:p>
          <a:p>
            <a:pPr lvl="1">
              <a:buFont typeface="Courier New" panose="02070309020205020404" pitchFamily="49" charset="0"/>
              <a:buChar char="o"/>
            </a:pPr>
            <a:r>
              <a:rPr lang="en-US" sz="3900" dirty="0"/>
              <a:t>Procedures for regular maintenance of safeguards</a:t>
            </a:r>
          </a:p>
          <a:p>
            <a:pPr lvl="1">
              <a:buFont typeface="Courier New" panose="02070309020205020404" pitchFamily="49" charset="0"/>
              <a:buChar char="o"/>
            </a:pPr>
            <a:r>
              <a:rPr lang="en-US" sz="3900" dirty="0"/>
              <a:t>Name of employees responsible for maintaining equipment to prevent ignition of fires</a:t>
            </a:r>
          </a:p>
          <a:p>
            <a:pPr lvl="1">
              <a:buFont typeface="Courier New" panose="02070309020205020404" pitchFamily="49" charset="0"/>
              <a:buChar char="o"/>
            </a:pPr>
            <a:r>
              <a:rPr lang="en-US" sz="3900" dirty="0"/>
              <a:t>Name of employees responsible for control of fuel source hazards</a:t>
            </a:r>
          </a:p>
        </p:txBody>
      </p:sp>
      <p:sp>
        <p:nvSpPr>
          <p:cNvPr id="3" name="Title 2"/>
          <p:cNvSpPr>
            <a:spLocks noGrp="1"/>
          </p:cNvSpPr>
          <p:nvPr>
            <p:ph type="title"/>
          </p:nvPr>
        </p:nvSpPr>
        <p:spPr/>
        <p:txBody>
          <a:bodyPr/>
          <a:lstStyle/>
          <a:p>
            <a:r>
              <a:rPr lang="en-US" dirty="0"/>
              <a:t>Fire Prevention Plan</a:t>
            </a:r>
          </a:p>
        </p:txBody>
      </p:sp>
    </p:spTree>
    <p:extLst>
      <p:ext uri="{BB962C8B-B14F-4D97-AF65-F5344CB8AC3E}">
        <p14:creationId xmlns:p14="http://schemas.microsoft.com/office/powerpoint/2010/main" val="13598494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8218169" y="2601551"/>
            <a:ext cx="9523178" cy="6814458"/>
          </a:xfrm>
        </p:spPr>
        <p:txBody>
          <a:bodyPr/>
          <a:lstStyle/>
          <a:p>
            <a:pPr marL="595313" indent="-511970" eaLnBrk="1" hangingPunct="1"/>
            <a:r>
              <a:rPr lang="en-US" sz="4200" dirty="0"/>
              <a:t>Primary and secondary evacuation routes should be established</a:t>
            </a:r>
          </a:p>
          <a:p>
            <a:pPr marL="526257" indent="0" eaLnBrk="1" hangingPunct="1">
              <a:spcAft>
                <a:spcPts val="3600"/>
              </a:spcAft>
              <a:buNone/>
            </a:pPr>
            <a:r>
              <a:rPr lang="en-US" sz="4200" dirty="0"/>
              <a:t>(Know two ways out)</a:t>
            </a:r>
          </a:p>
          <a:p>
            <a:pPr marL="595313" indent="-511970" eaLnBrk="1" hangingPunct="1">
              <a:spcAft>
                <a:spcPts val="3600"/>
              </a:spcAft>
            </a:pPr>
            <a:r>
              <a:rPr lang="en-US" sz="4200" dirty="0"/>
              <a:t>Employees should be drilled to use either route</a:t>
            </a:r>
            <a:endParaRPr lang="en-US" sz="4200" b="1" dirty="0"/>
          </a:p>
          <a:p>
            <a:pPr marL="595313" indent="-511970" eaLnBrk="1" hangingPunct="1">
              <a:spcAft>
                <a:spcPts val="3600"/>
              </a:spcAft>
            </a:pPr>
            <a:r>
              <a:rPr lang="en-US" sz="4200" dirty="0"/>
              <a:t>Practice your plan</a:t>
            </a:r>
          </a:p>
        </p:txBody>
      </p:sp>
      <p:pic>
        <p:nvPicPr>
          <p:cNvPr id="6" name="Content Placeholder 5"/>
          <p:cNvPicPr>
            <a:picLocks noGrp="1" noChangeAspect="1"/>
          </p:cNvPicPr>
          <p:nvPr>
            <p:ph sz="half" idx="11"/>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7785" t="14938" r="5856" b="13503"/>
          <a:stretch/>
        </p:blipFill>
        <p:spPr>
          <a:xfrm rot="16200000">
            <a:off x="109899" y="3711351"/>
            <a:ext cx="7393578" cy="4594857"/>
          </a:xfrm>
        </p:spPr>
      </p:pic>
      <p:sp>
        <p:nvSpPr>
          <p:cNvPr id="3" name="Title 2"/>
          <p:cNvSpPr>
            <a:spLocks noGrp="1"/>
          </p:cNvSpPr>
          <p:nvPr>
            <p:ph type="title"/>
          </p:nvPr>
        </p:nvSpPr>
        <p:spPr/>
        <p:txBody>
          <a:bodyPr/>
          <a:lstStyle/>
          <a:p>
            <a:r>
              <a:rPr lang="en-US" dirty="0"/>
              <a:t>Fire Evacuations</a:t>
            </a:r>
          </a:p>
        </p:txBody>
      </p:sp>
      <p:sp>
        <p:nvSpPr>
          <p:cNvPr id="2" name="Rounded Rectangle 1"/>
          <p:cNvSpPr/>
          <p:nvPr/>
        </p:nvSpPr>
        <p:spPr>
          <a:xfrm>
            <a:off x="5029200" y="8464034"/>
            <a:ext cx="3878316" cy="1336133"/>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5" name="TextBox 4"/>
          <p:cNvSpPr txBox="1"/>
          <p:nvPr/>
        </p:nvSpPr>
        <p:spPr>
          <a:xfrm>
            <a:off x="5336630" y="8446121"/>
            <a:ext cx="3287111" cy="1384995"/>
          </a:xfrm>
          <a:prstGeom prst="rect">
            <a:avLst/>
          </a:prstGeom>
          <a:noFill/>
        </p:spPr>
        <p:txBody>
          <a:bodyPr wrap="square" rtlCol="0">
            <a:spAutoFit/>
          </a:bodyPr>
          <a:lstStyle/>
          <a:p>
            <a:pPr defTabSz="1371600" fontAlgn="base">
              <a:spcBef>
                <a:spcPct val="0"/>
              </a:spcBef>
              <a:spcAft>
                <a:spcPct val="0"/>
              </a:spcAft>
            </a:pPr>
            <a:r>
              <a:rPr lang="en-US" sz="4200" dirty="0">
                <a:solidFill>
                  <a:srgbClr val="002060"/>
                </a:solidFill>
                <a:latin typeface="Arial" pitchFamily="34" charset="0"/>
              </a:rPr>
              <a:t>Do not block exit doors</a:t>
            </a:r>
          </a:p>
        </p:txBody>
      </p:sp>
    </p:spTree>
    <p:extLst>
      <p:ext uri="{BB962C8B-B14F-4D97-AF65-F5344CB8AC3E}">
        <p14:creationId xmlns:p14="http://schemas.microsoft.com/office/powerpoint/2010/main" val="18322287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14400" y="2584458"/>
            <a:ext cx="10767060" cy="6814458"/>
          </a:xfrm>
        </p:spPr>
        <p:txBody>
          <a:bodyPr/>
          <a:lstStyle/>
          <a:p>
            <a:pPr marL="252413" indent="90488" eaLnBrk="1" hangingPunct="1">
              <a:lnSpc>
                <a:spcPct val="90000"/>
              </a:lnSpc>
              <a:spcAft>
                <a:spcPts val="2700"/>
              </a:spcAft>
              <a:buNone/>
            </a:pPr>
            <a:r>
              <a:rPr lang="en-US" sz="3900" dirty="0"/>
              <a:t>Assist others who need help, </a:t>
            </a:r>
            <a:r>
              <a:rPr lang="en-US" sz="3900" b="1" dirty="0"/>
              <a:t>if safe to do so</a:t>
            </a:r>
          </a:p>
          <a:p>
            <a:pPr lvl="1" eaLnBrk="1" hangingPunct="1">
              <a:lnSpc>
                <a:spcPct val="90000"/>
              </a:lnSpc>
              <a:spcAft>
                <a:spcPts val="2700"/>
              </a:spcAft>
              <a:buFont typeface="Wingdings" panose="05000000000000000000" pitchFamily="2" charset="2"/>
              <a:buChar char="§"/>
            </a:pPr>
            <a:r>
              <a:rPr lang="en-US" sz="3900" dirty="0"/>
              <a:t>Identify needs</a:t>
            </a:r>
          </a:p>
          <a:p>
            <a:pPr lvl="1" eaLnBrk="1" hangingPunct="1">
              <a:lnSpc>
                <a:spcPct val="90000"/>
              </a:lnSpc>
              <a:spcAft>
                <a:spcPts val="2700"/>
              </a:spcAft>
              <a:buFont typeface="Wingdings" panose="05000000000000000000" pitchFamily="2" charset="2"/>
              <a:buChar char="§"/>
            </a:pPr>
            <a:r>
              <a:rPr lang="en-US" sz="3900" dirty="0"/>
              <a:t>Have a plan</a:t>
            </a:r>
          </a:p>
          <a:p>
            <a:pPr lvl="1" eaLnBrk="1" hangingPunct="1">
              <a:lnSpc>
                <a:spcPct val="90000"/>
              </a:lnSpc>
              <a:spcAft>
                <a:spcPts val="2700"/>
              </a:spcAft>
              <a:buFont typeface="Wingdings" panose="05000000000000000000" pitchFamily="2" charset="2"/>
              <a:buChar char="§"/>
            </a:pPr>
            <a:r>
              <a:rPr lang="en-US" sz="3900" dirty="0"/>
              <a:t>Evacuation chairs, etc.</a:t>
            </a:r>
          </a:p>
          <a:p>
            <a:pPr lvl="1" eaLnBrk="1" hangingPunct="1">
              <a:lnSpc>
                <a:spcPct val="90000"/>
              </a:lnSpc>
              <a:spcAft>
                <a:spcPts val="2700"/>
              </a:spcAft>
              <a:buFont typeface="Wingdings" panose="05000000000000000000" pitchFamily="2" charset="2"/>
              <a:buChar char="§"/>
            </a:pPr>
            <a:r>
              <a:rPr lang="en-US" sz="3900" dirty="0"/>
              <a:t>Designate safe havens</a:t>
            </a:r>
          </a:p>
          <a:p>
            <a:pPr lvl="1" eaLnBrk="1" hangingPunct="1">
              <a:lnSpc>
                <a:spcPct val="90000"/>
              </a:lnSpc>
              <a:spcAft>
                <a:spcPts val="2700"/>
              </a:spcAft>
              <a:buFont typeface="Wingdings" panose="05000000000000000000" pitchFamily="2" charset="2"/>
              <a:buChar char="§"/>
            </a:pPr>
            <a:r>
              <a:rPr lang="en-US" sz="3900" dirty="0"/>
              <a:t>Sheltering in-place</a:t>
            </a:r>
          </a:p>
        </p:txBody>
      </p:sp>
      <p:sp>
        <p:nvSpPr>
          <p:cNvPr id="4" name="Title 3"/>
          <p:cNvSpPr>
            <a:spLocks noGrp="1"/>
          </p:cNvSpPr>
          <p:nvPr>
            <p:ph type="title"/>
          </p:nvPr>
        </p:nvSpPr>
        <p:spPr/>
        <p:txBody>
          <a:bodyPr/>
          <a:lstStyle/>
          <a:p>
            <a:r>
              <a:rPr lang="en-US" dirty="0"/>
              <a:t>Special Needs Evacuations</a:t>
            </a:r>
          </a:p>
        </p:txBody>
      </p:sp>
      <p:pic>
        <p:nvPicPr>
          <p:cNvPr id="5" name="Content Placeholder 5"/>
          <p:cNvPicPr>
            <a:picLocks noGrp="1" noChangeAspect="1"/>
          </p:cNvPicPr>
          <p:nvPr>
            <p:ph sz="half" idx="11"/>
          </p:nvPr>
        </p:nvPicPr>
        <p:blipFill rotWithShape="1">
          <a:blip r:embed="rId3">
            <a:extLst>
              <a:ext uri="{28A0092B-C50C-407E-A947-70E740481C1C}">
                <a14:useLocalDpi xmlns:a14="http://schemas.microsoft.com/office/drawing/2010/main" val="0"/>
              </a:ext>
            </a:extLst>
          </a:blip>
          <a:srcRect l="1812" r="12654"/>
          <a:stretch/>
        </p:blipFill>
        <p:spPr>
          <a:xfrm>
            <a:off x="10659521" y="3960737"/>
            <a:ext cx="6404973" cy="5348729"/>
          </a:xfrm>
          <a:prstGeom prst="rect">
            <a:avLst/>
          </a:prstGeom>
          <a:ln>
            <a:noFill/>
          </a:ln>
          <a:effectLst>
            <a:softEdge rad="112500"/>
          </a:effectLst>
        </p:spPr>
      </p:pic>
    </p:spTree>
    <p:extLst>
      <p:ext uri="{BB962C8B-B14F-4D97-AF65-F5344CB8AC3E}">
        <p14:creationId xmlns:p14="http://schemas.microsoft.com/office/powerpoint/2010/main" val="745463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36714" y="2665869"/>
            <a:ext cx="11241156" cy="6814458"/>
          </a:xfrm>
        </p:spPr>
        <p:txBody>
          <a:bodyPr/>
          <a:lstStyle/>
          <a:p>
            <a:pPr eaLnBrk="1" hangingPunct="1">
              <a:buFontTx/>
              <a:buNone/>
            </a:pPr>
            <a:r>
              <a:rPr lang="en-US" sz="3900" dirty="0"/>
              <a:t>Establish a Meeting Place</a:t>
            </a:r>
          </a:p>
          <a:p>
            <a:pPr lvl="1" eaLnBrk="1" hangingPunct="1">
              <a:buFont typeface="Wingdings" panose="05000000000000000000" pitchFamily="2" charset="2"/>
              <a:buChar char="§"/>
            </a:pPr>
            <a:r>
              <a:rPr lang="en-US" sz="3900" dirty="0"/>
              <a:t>Clear of arriving emergency equipment</a:t>
            </a:r>
          </a:p>
          <a:p>
            <a:pPr marL="685800" lvl="1" indent="0" eaLnBrk="1" hangingPunct="1">
              <a:buNone/>
            </a:pPr>
            <a:endParaRPr lang="en-US" sz="3900" dirty="0"/>
          </a:p>
          <a:p>
            <a:pPr eaLnBrk="1" hangingPunct="1">
              <a:buFontTx/>
              <a:buNone/>
            </a:pPr>
            <a:r>
              <a:rPr lang="en-US" sz="3900" dirty="0"/>
              <a:t>Head Count</a:t>
            </a:r>
          </a:p>
          <a:p>
            <a:pPr lvl="1" eaLnBrk="1" hangingPunct="1">
              <a:spcAft>
                <a:spcPts val="1800"/>
              </a:spcAft>
              <a:buFont typeface="Wingdings" panose="05000000000000000000" pitchFamily="2" charset="2"/>
              <a:buChar char="§"/>
            </a:pPr>
            <a:r>
              <a:rPr lang="en-US" sz="3900" dirty="0"/>
              <a:t>Take multiple headcounts </a:t>
            </a:r>
          </a:p>
          <a:p>
            <a:pPr lvl="1" eaLnBrk="1" hangingPunct="1">
              <a:spcAft>
                <a:spcPts val="1800"/>
              </a:spcAft>
              <a:buFont typeface="Wingdings" panose="05000000000000000000" pitchFamily="2" charset="2"/>
              <a:buChar char="§"/>
            </a:pPr>
            <a:r>
              <a:rPr lang="en-US" sz="3900" dirty="0"/>
              <a:t>Account for visitors &amp; outside contractors</a:t>
            </a:r>
          </a:p>
        </p:txBody>
      </p:sp>
      <p:sp>
        <p:nvSpPr>
          <p:cNvPr id="4" name="Title 3"/>
          <p:cNvSpPr>
            <a:spLocks noGrp="1"/>
          </p:cNvSpPr>
          <p:nvPr>
            <p:ph type="title"/>
          </p:nvPr>
        </p:nvSpPr>
        <p:spPr/>
        <p:txBody>
          <a:bodyPr/>
          <a:lstStyle/>
          <a:p>
            <a:r>
              <a:rPr lang="en-US" dirty="0"/>
              <a:t>Once Outside</a:t>
            </a:r>
          </a:p>
        </p:txBody>
      </p:sp>
      <p:pic>
        <p:nvPicPr>
          <p:cNvPr id="5" name="Content Placeholder 4"/>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12761845" y="3029622"/>
            <a:ext cx="4621916" cy="6170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63529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234070"/>
            <a:ext cx="10524542" cy="2744957"/>
          </a:xfrm>
        </p:spPr>
        <p:txBody>
          <a:bodyPr/>
          <a:lstStyle/>
          <a:p>
            <a:r>
              <a:rPr lang="en-US" b="1" dirty="0"/>
              <a:t>Regulatory Requirements</a:t>
            </a:r>
          </a:p>
        </p:txBody>
      </p:sp>
      <p:sp>
        <p:nvSpPr>
          <p:cNvPr id="3" name="Content Placeholder 2"/>
          <p:cNvSpPr>
            <a:spLocks noGrp="1"/>
          </p:cNvSpPr>
          <p:nvPr>
            <p:ph sz="quarter" idx="11"/>
          </p:nvPr>
        </p:nvSpPr>
        <p:spPr>
          <a:xfrm>
            <a:off x="7133899" y="7366654"/>
            <a:ext cx="10830254" cy="2145095"/>
          </a:xfrm>
        </p:spPr>
        <p:txBody>
          <a:bodyPr/>
          <a:lstStyle/>
          <a:p>
            <a:r>
              <a:rPr lang="en-US" sz="5400" dirty="0">
                <a:solidFill>
                  <a:srgbClr val="F68D25"/>
                </a:solidFill>
              </a:rPr>
              <a:t>Personal Protective Equipment (PPE)</a:t>
            </a:r>
          </a:p>
        </p:txBody>
      </p:sp>
    </p:spTree>
    <p:extLst>
      <p:ext uri="{BB962C8B-B14F-4D97-AF65-F5344CB8AC3E}">
        <p14:creationId xmlns:p14="http://schemas.microsoft.com/office/powerpoint/2010/main" val="34124951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1"/>
          </p:nvPr>
        </p:nvSpPr>
        <p:spPr>
          <a:xfrm>
            <a:off x="6404792" y="2833601"/>
            <a:ext cx="10024592" cy="6820139"/>
          </a:xfrm>
        </p:spPr>
        <p:txBody>
          <a:bodyPr/>
          <a:lstStyle/>
          <a:p>
            <a:pPr>
              <a:spcAft>
                <a:spcPts val="4500"/>
              </a:spcAft>
            </a:pPr>
            <a:r>
              <a:rPr lang="en-US" sz="3900" dirty="0">
                <a:solidFill>
                  <a:srgbClr val="002060"/>
                </a:solidFill>
              </a:rPr>
              <a:t>If the owner’s manual states that specific PPE should be worn, then employees must use that PPE</a:t>
            </a:r>
          </a:p>
          <a:p>
            <a:r>
              <a:rPr lang="en-US" sz="3900" dirty="0">
                <a:solidFill>
                  <a:srgbClr val="002060"/>
                </a:solidFill>
                <a:cs typeface="Arial" pitchFamily="34" charset="0"/>
              </a:rPr>
              <a:t>Manufacturer recommendations are enforceable by NJPEOSH under the General Duty Clause</a:t>
            </a:r>
          </a:p>
          <a:p>
            <a:endParaRPr lang="en-US" sz="3900" dirty="0">
              <a:solidFill>
                <a:srgbClr val="002060"/>
              </a:solidFill>
            </a:endParaRPr>
          </a:p>
        </p:txBody>
      </p:sp>
      <p:sp>
        <p:nvSpPr>
          <p:cNvPr id="4" name="Title 3"/>
          <p:cNvSpPr>
            <a:spLocks noGrp="1"/>
          </p:cNvSpPr>
          <p:nvPr>
            <p:ph type="title"/>
          </p:nvPr>
        </p:nvSpPr>
        <p:spPr>
          <a:xfrm>
            <a:off x="-154305" y="0"/>
            <a:ext cx="17967960" cy="2114550"/>
          </a:xfrm>
        </p:spPr>
        <p:txBody>
          <a:bodyPr/>
          <a:lstStyle/>
          <a:p>
            <a:r>
              <a:rPr lang="en-US" dirty="0"/>
              <a:t>Equipment Owners Manual &amp; Warning Labels</a:t>
            </a:r>
          </a:p>
        </p:txBody>
      </p:sp>
      <p:pic>
        <p:nvPicPr>
          <p:cNvPr id="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441314" y="2713857"/>
            <a:ext cx="5099490" cy="6714714"/>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4957776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8979241" y="2668597"/>
            <a:ext cx="7022759" cy="6604613"/>
          </a:xfrm>
        </p:spPr>
        <p:txBody>
          <a:bodyPr/>
          <a:lstStyle/>
          <a:p>
            <a:r>
              <a:rPr lang="en-US" sz="3900" dirty="0">
                <a:solidFill>
                  <a:srgbClr val="002060"/>
                </a:solidFill>
              </a:rPr>
              <a:t>Must be in writing</a:t>
            </a:r>
          </a:p>
          <a:p>
            <a:pPr lvl="1">
              <a:buFont typeface="Courier New" panose="02070309020205020404" pitchFamily="49" charset="0"/>
              <a:buChar char="o"/>
            </a:pPr>
            <a:r>
              <a:rPr lang="en-US" sz="3900" dirty="0">
                <a:solidFill>
                  <a:srgbClr val="002060"/>
                </a:solidFill>
              </a:rPr>
              <a:t>Who, when &amp; where</a:t>
            </a:r>
          </a:p>
          <a:p>
            <a:pPr lvl="1">
              <a:spcAft>
                <a:spcPts val="3600"/>
              </a:spcAft>
              <a:buFont typeface="Courier New" panose="02070309020205020404" pitchFamily="49" charset="0"/>
              <a:buChar char="o"/>
            </a:pPr>
            <a:r>
              <a:rPr lang="en-US" sz="3900" dirty="0">
                <a:solidFill>
                  <a:srgbClr val="002060"/>
                </a:solidFill>
              </a:rPr>
              <a:t>Certified  (signed)</a:t>
            </a:r>
          </a:p>
          <a:p>
            <a:pPr>
              <a:spcAft>
                <a:spcPts val="3600"/>
              </a:spcAft>
            </a:pPr>
            <a:r>
              <a:rPr lang="en-US" sz="3900" dirty="0">
                <a:solidFill>
                  <a:srgbClr val="002060"/>
                </a:solidFill>
              </a:rPr>
              <a:t>For all job tasks</a:t>
            </a:r>
          </a:p>
          <a:p>
            <a:pPr>
              <a:spcAft>
                <a:spcPts val="3600"/>
              </a:spcAft>
            </a:pPr>
            <a:r>
              <a:rPr lang="en-US" sz="3900" dirty="0">
                <a:solidFill>
                  <a:srgbClr val="002060"/>
                </a:solidFill>
              </a:rPr>
              <a:t>Identify the hazards</a:t>
            </a:r>
          </a:p>
          <a:p>
            <a:pPr>
              <a:spcAft>
                <a:spcPts val="3600"/>
              </a:spcAft>
            </a:pPr>
            <a:r>
              <a:rPr lang="en-US" sz="3900" dirty="0">
                <a:solidFill>
                  <a:srgbClr val="002060"/>
                </a:solidFill>
              </a:rPr>
              <a:t>Identify control measures or safeguards</a:t>
            </a:r>
          </a:p>
        </p:txBody>
      </p:sp>
      <p:sp>
        <p:nvSpPr>
          <p:cNvPr id="4" name="Title 3"/>
          <p:cNvSpPr>
            <a:spLocks noGrp="1"/>
          </p:cNvSpPr>
          <p:nvPr>
            <p:ph type="title"/>
          </p:nvPr>
        </p:nvSpPr>
        <p:spPr>
          <a:xfrm>
            <a:off x="2286000" y="0"/>
            <a:ext cx="13716000" cy="2057400"/>
          </a:xfrm>
        </p:spPr>
        <p:txBody>
          <a:bodyPr/>
          <a:lstStyle/>
          <a:p>
            <a:r>
              <a:rPr lang="en-US" dirty="0"/>
              <a:t>Complete Job Hazard Assessment</a:t>
            </a:r>
          </a:p>
        </p:txBody>
      </p:sp>
      <p:pic>
        <p:nvPicPr>
          <p:cNvPr id="6" name="Content Placeholder 5"/>
          <p:cNvPicPr>
            <a:picLocks noGrp="1" noChangeAspect="1"/>
          </p:cNvPicPr>
          <p:nvPr>
            <p:ph sz="half" idx="11"/>
          </p:nvPr>
        </p:nvPicPr>
        <p:blipFill>
          <a:blip r:embed="rId3" cstate="print">
            <a:extLst>
              <a:ext uri="{28A0092B-C50C-407E-A947-70E740481C1C}">
                <a14:useLocalDpi xmlns:a14="http://schemas.microsoft.com/office/drawing/2010/main" val="0"/>
              </a:ext>
            </a:extLst>
          </a:blip>
          <a:stretch>
            <a:fillRect/>
          </a:stretch>
        </p:blipFill>
        <p:spPr>
          <a:xfrm>
            <a:off x="1990008" y="2652533"/>
            <a:ext cx="5535633" cy="7163762"/>
          </a:xfrm>
          <a:ln>
            <a:solidFill>
              <a:schemeClr val="tx1"/>
            </a:solidFill>
          </a:ln>
        </p:spPr>
      </p:pic>
    </p:spTree>
    <p:extLst>
      <p:ext uri="{BB962C8B-B14F-4D97-AF65-F5344CB8AC3E}">
        <p14:creationId xmlns:p14="http://schemas.microsoft.com/office/powerpoint/2010/main" val="17422058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26"/>
          <p:cNvSpPr txBox="1">
            <a:spLocks noChangeArrowheads="1"/>
          </p:cNvSpPr>
          <p:nvPr/>
        </p:nvSpPr>
        <p:spPr bwMode="auto">
          <a:xfrm>
            <a:off x="2243450" y="19878"/>
            <a:ext cx="12344400" cy="2286000"/>
          </a:xfrm>
          <a:prstGeom prst="rect">
            <a:avLst/>
          </a:prstGeom>
          <a:noFill/>
          <a:ln w="9525">
            <a:noFill/>
            <a:miter lim="800000"/>
            <a:headEnd/>
            <a:tailEnd/>
          </a:ln>
        </p:spPr>
        <p:txBody>
          <a:bodyPr vert="horz" wrap="square" lIns="135732" tIns="66675" rIns="135732" bIns="66675" numCol="1" anchor="ctr" anchorCtr="0" compatLnSpc="1">
            <a:prstTxWarp prst="textNoShape">
              <a:avLst/>
            </a:prstTxWarp>
          </a:bodyPr>
          <a:lstStyle>
            <a:lvl1pPr algn="ctr" rtl="0" eaLnBrk="0" fontAlgn="base" hangingPunct="0">
              <a:lnSpc>
                <a:spcPct val="100000"/>
              </a:lnSpc>
              <a:spcBef>
                <a:spcPct val="0"/>
              </a:spcBef>
              <a:spcAft>
                <a:spcPct val="0"/>
              </a:spcAft>
              <a:defRPr sz="4000" b="1">
                <a:solidFill>
                  <a:srgbClr val="92C83E"/>
                </a:solidFill>
                <a:latin typeface="+mj-lt"/>
                <a:ea typeface="Verdana" panose="020B0604030504040204" pitchFamily="34" charset="0"/>
                <a:cs typeface="Verdana" panose="020B0604030504040204" pitchFamily="34" charset="0"/>
              </a:defRPr>
            </a:lvl1pPr>
            <a:lvl2pPr algn="ctr" rtl="0" eaLnBrk="0" fontAlgn="base" hangingPunct="0">
              <a:lnSpc>
                <a:spcPct val="80000"/>
              </a:lnSpc>
              <a:spcBef>
                <a:spcPct val="0"/>
              </a:spcBef>
              <a:spcAft>
                <a:spcPct val="0"/>
              </a:spcAft>
              <a:defRPr sz="3200" b="1">
                <a:solidFill>
                  <a:srgbClr val="114797"/>
                </a:solidFill>
                <a:latin typeface="Arial" charset="0"/>
              </a:defRPr>
            </a:lvl2pPr>
            <a:lvl3pPr algn="ctr" rtl="0" eaLnBrk="0" fontAlgn="base" hangingPunct="0">
              <a:lnSpc>
                <a:spcPct val="80000"/>
              </a:lnSpc>
              <a:spcBef>
                <a:spcPct val="0"/>
              </a:spcBef>
              <a:spcAft>
                <a:spcPct val="0"/>
              </a:spcAft>
              <a:defRPr sz="3200" b="1">
                <a:solidFill>
                  <a:srgbClr val="114797"/>
                </a:solidFill>
                <a:latin typeface="Arial" charset="0"/>
              </a:defRPr>
            </a:lvl3pPr>
            <a:lvl4pPr algn="ctr" rtl="0" eaLnBrk="0" fontAlgn="base" hangingPunct="0">
              <a:lnSpc>
                <a:spcPct val="80000"/>
              </a:lnSpc>
              <a:spcBef>
                <a:spcPct val="0"/>
              </a:spcBef>
              <a:spcAft>
                <a:spcPct val="0"/>
              </a:spcAft>
              <a:defRPr sz="3200" b="1">
                <a:solidFill>
                  <a:srgbClr val="114797"/>
                </a:solidFill>
                <a:latin typeface="Arial" charset="0"/>
              </a:defRPr>
            </a:lvl4pPr>
            <a:lvl5pPr algn="ctr" rtl="0" eaLnBrk="0" fontAlgn="base" hangingPunct="0">
              <a:lnSpc>
                <a:spcPct val="80000"/>
              </a:lnSpc>
              <a:spcBef>
                <a:spcPct val="0"/>
              </a:spcBef>
              <a:spcAft>
                <a:spcPct val="0"/>
              </a:spcAft>
              <a:defRPr sz="3200" b="1">
                <a:solidFill>
                  <a:srgbClr val="114797"/>
                </a:solidFill>
                <a:latin typeface="Arial" charset="0"/>
              </a:defRPr>
            </a:lvl5pPr>
            <a:lvl6pPr marL="457146" algn="ctr" rtl="0" fontAlgn="base">
              <a:lnSpc>
                <a:spcPct val="80000"/>
              </a:lnSpc>
              <a:spcBef>
                <a:spcPct val="0"/>
              </a:spcBef>
              <a:spcAft>
                <a:spcPct val="0"/>
              </a:spcAft>
              <a:defRPr sz="3200" b="1">
                <a:solidFill>
                  <a:srgbClr val="114797"/>
                </a:solidFill>
                <a:latin typeface="Arial" charset="0"/>
              </a:defRPr>
            </a:lvl6pPr>
            <a:lvl7pPr marL="914293" algn="ctr" rtl="0" fontAlgn="base">
              <a:lnSpc>
                <a:spcPct val="80000"/>
              </a:lnSpc>
              <a:spcBef>
                <a:spcPct val="0"/>
              </a:spcBef>
              <a:spcAft>
                <a:spcPct val="0"/>
              </a:spcAft>
              <a:defRPr sz="3200" b="1">
                <a:solidFill>
                  <a:srgbClr val="114797"/>
                </a:solidFill>
                <a:latin typeface="Arial" charset="0"/>
              </a:defRPr>
            </a:lvl7pPr>
            <a:lvl8pPr marL="1371440" algn="ctr" rtl="0" fontAlgn="base">
              <a:lnSpc>
                <a:spcPct val="80000"/>
              </a:lnSpc>
              <a:spcBef>
                <a:spcPct val="0"/>
              </a:spcBef>
              <a:spcAft>
                <a:spcPct val="0"/>
              </a:spcAft>
              <a:defRPr sz="3200" b="1">
                <a:solidFill>
                  <a:srgbClr val="114797"/>
                </a:solidFill>
                <a:latin typeface="Arial" charset="0"/>
              </a:defRPr>
            </a:lvl8pPr>
            <a:lvl9pPr marL="1828586" algn="ctr" rtl="0" fontAlgn="base">
              <a:lnSpc>
                <a:spcPct val="80000"/>
              </a:lnSpc>
              <a:spcBef>
                <a:spcPct val="0"/>
              </a:spcBef>
              <a:spcAft>
                <a:spcPct val="0"/>
              </a:spcAft>
              <a:defRPr sz="3200" b="1">
                <a:solidFill>
                  <a:srgbClr val="114797"/>
                </a:solidFill>
                <a:latin typeface="Arial" charset="0"/>
              </a:defRPr>
            </a:lvl9pPr>
          </a:lstStyle>
          <a:p>
            <a:pPr defTabSz="1371600" eaLnBrk="1" hangingPunct="1"/>
            <a:r>
              <a:rPr lang="en-US" sz="6000" kern="0" dirty="0">
                <a:solidFill>
                  <a:srgbClr val="F18A00"/>
                </a:solidFill>
                <a:latin typeface="Arial"/>
              </a:rPr>
              <a:t>If Personal Protective Equipment is the Control Measure . . .</a:t>
            </a:r>
          </a:p>
        </p:txBody>
      </p:sp>
      <p:sp>
        <p:nvSpPr>
          <p:cNvPr id="6" name="Rectangle 1027"/>
          <p:cNvSpPr>
            <a:spLocks noGrp="1" noChangeArrowheads="1"/>
          </p:cNvSpPr>
          <p:nvPr>
            <p:ph idx="1"/>
          </p:nvPr>
        </p:nvSpPr>
        <p:spPr>
          <a:xfrm>
            <a:off x="1152941" y="2871695"/>
            <a:ext cx="12344402" cy="6901544"/>
          </a:xfrm>
        </p:spPr>
        <p:txBody>
          <a:bodyPr/>
          <a:lstStyle/>
          <a:p>
            <a:pPr marL="592932" indent="-511970" eaLnBrk="1" hangingPunct="1">
              <a:spcAft>
                <a:spcPts val="4500"/>
              </a:spcAft>
              <a:buNone/>
            </a:pPr>
            <a:r>
              <a:rPr lang="en-US" sz="3900" b="1" dirty="0">
                <a:solidFill>
                  <a:srgbClr val="002060"/>
                </a:solidFill>
              </a:rPr>
              <a:t>The employer must:</a:t>
            </a:r>
          </a:p>
          <a:p>
            <a:pPr eaLnBrk="1" hangingPunct="1">
              <a:spcBef>
                <a:spcPts val="1800"/>
              </a:spcBef>
              <a:spcAft>
                <a:spcPts val="4500"/>
              </a:spcAft>
            </a:pPr>
            <a:r>
              <a:rPr lang="en-US" sz="3900" dirty="0">
                <a:solidFill>
                  <a:srgbClr val="002060"/>
                </a:solidFill>
              </a:rPr>
              <a:t>Select proper types &amp; sizes of PPE</a:t>
            </a:r>
          </a:p>
          <a:p>
            <a:pPr eaLnBrk="1" hangingPunct="1">
              <a:spcBef>
                <a:spcPts val="1800"/>
              </a:spcBef>
              <a:spcAft>
                <a:spcPts val="4500"/>
              </a:spcAft>
            </a:pPr>
            <a:r>
              <a:rPr lang="en-US" sz="3900" dirty="0">
                <a:solidFill>
                  <a:srgbClr val="002060"/>
                </a:solidFill>
              </a:rPr>
              <a:t>Communicate selection decisions</a:t>
            </a:r>
          </a:p>
          <a:p>
            <a:pPr eaLnBrk="1" hangingPunct="1">
              <a:spcBef>
                <a:spcPts val="1800"/>
              </a:spcBef>
              <a:spcAft>
                <a:spcPts val="4500"/>
              </a:spcAft>
            </a:pPr>
            <a:r>
              <a:rPr lang="en-US" sz="3900" dirty="0">
                <a:solidFill>
                  <a:srgbClr val="002060"/>
                </a:solidFill>
              </a:rPr>
              <a:t>Provide and pay for PPE</a:t>
            </a:r>
          </a:p>
        </p:txBody>
      </p:sp>
      <p:pic>
        <p:nvPicPr>
          <p:cNvPr id="2" name="Picture 1">
            <a:extLst>
              <a:ext uri="{FF2B5EF4-FFF2-40B4-BE49-F238E27FC236}">
                <a16:creationId xmlns:a16="http://schemas.microsoft.com/office/drawing/2014/main" id="{6724E11D-8941-5680-A811-54A6D4871B90}"/>
              </a:ext>
            </a:extLst>
          </p:cNvPr>
          <p:cNvPicPr>
            <a:picLocks noChangeAspect="1"/>
          </p:cNvPicPr>
          <p:nvPr/>
        </p:nvPicPr>
        <p:blipFill>
          <a:blip r:embed="rId3"/>
          <a:stretch>
            <a:fillRect/>
          </a:stretch>
        </p:blipFill>
        <p:spPr>
          <a:xfrm>
            <a:off x="12046227" y="3245127"/>
            <a:ext cx="5473665" cy="5473665"/>
          </a:xfrm>
          <a:prstGeom prst="rect">
            <a:avLst/>
          </a:prstGeom>
        </p:spPr>
      </p:pic>
    </p:spTree>
    <p:extLst>
      <p:ext uri="{BB962C8B-B14F-4D97-AF65-F5344CB8AC3E}">
        <p14:creationId xmlns:p14="http://schemas.microsoft.com/office/powerpoint/2010/main" val="42401785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506896" y="2824845"/>
            <a:ext cx="10458764" cy="6814458"/>
          </a:xfrm>
        </p:spPr>
        <p:txBody>
          <a:bodyPr/>
          <a:lstStyle/>
          <a:p>
            <a:pPr marL="766763" lvl="1" indent="-511970">
              <a:spcAft>
                <a:spcPts val="3600"/>
              </a:spcAft>
              <a:buFont typeface="Wingdings" panose="05000000000000000000" pitchFamily="2" charset="2"/>
              <a:buChar char="§"/>
            </a:pPr>
            <a:r>
              <a:rPr lang="en-US" sz="3900" dirty="0">
                <a:solidFill>
                  <a:srgbClr val="002060"/>
                </a:solidFill>
              </a:rPr>
              <a:t>Protective-toed footwear</a:t>
            </a:r>
          </a:p>
          <a:p>
            <a:pPr marL="766763" lvl="1" indent="-511970">
              <a:spcAft>
                <a:spcPts val="3600"/>
              </a:spcAft>
              <a:buFont typeface="Wingdings" panose="05000000000000000000" pitchFamily="2" charset="2"/>
              <a:buChar char="§"/>
            </a:pPr>
            <a:r>
              <a:rPr lang="en-US" sz="3900" dirty="0">
                <a:solidFill>
                  <a:srgbClr val="002060"/>
                </a:solidFill>
              </a:rPr>
              <a:t>Prescription safety glasses</a:t>
            </a:r>
          </a:p>
          <a:p>
            <a:pPr marL="766763" lvl="1" indent="-511970">
              <a:spcAft>
                <a:spcPts val="3600"/>
              </a:spcAft>
              <a:buFont typeface="Wingdings" panose="05000000000000000000" pitchFamily="2" charset="2"/>
              <a:buChar char="§"/>
            </a:pPr>
            <a:r>
              <a:rPr lang="en-US" sz="3900" dirty="0">
                <a:solidFill>
                  <a:srgbClr val="002060"/>
                </a:solidFill>
              </a:rPr>
              <a:t>Employee purchased specialty PPE</a:t>
            </a:r>
          </a:p>
          <a:p>
            <a:pPr marL="766763" lvl="1" indent="-511970">
              <a:buFont typeface="Wingdings" panose="05000000000000000000" pitchFamily="2" charset="2"/>
              <a:buChar char="§"/>
            </a:pPr>
            <a:r>
              <a:rPr lang="en-US" sz="3900" dirty="0">
                <a:solidFill>
                  <a:srgbClr val="002060"/>
                </a:solidFill>
              </a:rPr>
              <a:t>Everyday clothing used as PPE</a:t>
            </a:r>
          </a:p>
          <a:p>
            <a:pPr marL="1454862" lvl="2" indent="-514350">
              <a:spcAft>
                <a:spcPts val="3600"/>
              </a:spcAft>
              <a:buFont typeface="Courier New" panose="02070309020205020404" pitchFamily="49" charset="0"/>
              <a:buChar char="o"/>
            </a:pPr>
            <a:r>
              <a:rPr lang="en-US" sz="3900" dirty="0">
                <a:solidFill>
                  <a:srgbClr val="002060"/>
                </a:solidFill>
              </a:rPr>
              <a:t>Long sleeves to protect from poison ivy</a:t>
            </a:r>
          </a:p>
          <a:p>
            <a:pPr marL="766763" lvl="1" indent="-511970">
              <a:buFont typeface="Wingdings" panose="05000000000000000000" pitchFamily="2" charset="2"/>
              <a:buChar char="§"/>
            </a:pPr>
            <a:r>
              <a:rPr lang="en-US" sz="3900" dirty="0">
                <a:solidFill>
                  <a:srgbClr val="002060"/>
                </a:solidFill>
              </a:rPr>
              <a:t>Lost or intentionally damaged PPE</a:t>
            </a:r>
          </a:p>
          <a:p>
            <a:endParaRPr lang="en-US" sz="3900" dirty="0">
              <a:solidFill>
                <a:srgbClr val="002060"/>
              </a:solidFill>
            </a:endParaRPr>
          </a:p>
        </p:txBody>
      </p:sp>
      <p:sp>
        <p:nvSpPr>
          <p:cNvPr id="3" name="Title 2"/>
          <p:cNvSpPr>
            <a:spLocks noGrp="1"/>
          </p:cNvSpPr>
          <p:nvPr>
            <p:ph type="title"/>
          </p:nvPr>
        </p:nvSpPr>
        <p:spPr>
          <a:xfrm>
            <a:off x="2122717" y="350093"/>
            <a:ext cx="13879286" cy="1382105"/>
          </a:xfrm>
        </p:spPr>
        <p:txBody>
          <a:bodyPr/>
          <a:lstStyle/>
          <a:p>
            <a:r>
              <a:rPr lang="en-US" dirty="0"/>
              <a:t>Exceptions to Employer-Paid PPE</a:t>
            </a:r>
          </a:p>
        </p:txBody>
      </p:sp>
      <p:pic>
        <p:nvPicPr>
          <p:cNvPr id="6" name="Content Placeholder 5"/>
          <p:cNvPicPr>
            <a:picLocks noGrp="1" noChangeAspect="1"/>
          </p:cNvPicPr>
          <p:nvPr>
            <p:ph sz="half" idx="1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013806" y="3145826"/>
            <a:ext cx="5767299" cy="5767299"/>
          </a:xfrm>
          <a:prstGeom prst="rect">
            <a:avLst/>
          </a:prstGeom>
        </p:spPr>
      </p:pic>
    </p:spTree>
    <p:extLst>
      <p:ext uri="{BB962C8B-B14F-4D97-AF65-F5344CB8AC3E}">
        <p14:creationId xmlns:p14="http://schemas.microsoft.com/office/powerpoint/2010/main" val="8354469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8723" y="2974521"/>
            <a:ext cx="13596731" cy="4337958"/>
          </a:xfrm>
        </p:spPr>
        <p:txBody>
          <a:bodyPr/>
          <a:lstStyle/>
          <a:p>
            <a:pPr>
              <a:spcAft>
                <a:spcPts val="3600"/>
              </a:spcAft>
              <a:defRPr/>
            </a:pPr>
            <a:r>
              <a:rPr lang="en-US" sz="4200" dirty="0">
                <a:solidFill>
                  <a:srgbClr val="002060"/>
                </a:solidFill>
              </a:rPr>
              <a:t>Objects may fall from above and strike worker below</a:t>
            </a:r>
          </a:p>
          <a:p>
            <a:pPr>
              <a:spcAft>
                <a:spcPts val="3600"/>
              </a:spcAft>
              <a:defRPr/>
            </a:pPr>
            <a:r>
              <a:rPr lang="en-US" sz="4200" dirty="0">
                <a:solidFill>
                  <a:srgbClr val="002060"/>
                </a:solidFill>
              </a:rPr>
              <a:t>Workers may come in contact with energized electrical equipment</a:t>
            </a:r>
          </a:p>
          <a:p>
            <a:pPr>
              <a:spcAft>
                <a:spcPts val="3600"/>
              </a:spcAft>
              <a:defRPr/>
            </a:pPr>
            <a:r>
              <a:rPr lang="en-US" sz="4200" dirty="0">
                <a:solidFill>
                  <a:srgbClr val="002060"/>
                </a:solidFill>
              </a:rPr>
              <a:t>Inspect Hard Hat before each use </a:t>
            </a:r>
          </a:p>
        </p:txBody>
      </p:sp>
      <p:sp>
        <p:nvSpPr>
          <p:cNvPr id="2" name="Title 1"/>
          <p:cNvSpPr>
            <a:spLocks noGrp="1"/>
          </p:cNvSpPr>
          <p:nvPr>
            <p:ph type="title"/>
          </p:nvPr>
        </p:nvSpPr>
        <p:spPr/>
        <p:txBody>
          <a:bodyPr/>
          <a:lstStyle/>
          <a:p>
            <a:pPr>
              <a:defRPr/>
            </a:pPr>
            <a:r>
              <a:rPr lang="en-US" dirty="0"/>
              <a:t>Head Protection Required When</a:t>
            </a:r>
          </a:p>
        </p:txBody>
      </p:sp>
      <p:sp>
        <p:nvSpPr>
          <p:cNvPr id="4" name="TextBox 3"/>
          <p:cNvSpPr txBox="1"/>
          <p:nvPr/>
        </p:nvSpPr>
        <p:spPr>
          <a:xfrm>
            <a:off x="9576353" y="8029110"/>
            <a:ext cx="4229100" cy="923330"/>
          </a:xfrm>
          <a:prstGeom prst="rect">
            <a:avLst/>
          </a:prstGeom>
          <a:noFill/>
        </p:spPr>
        <p:txBody>
          <a:bodyPr wrap="square" rtlCol="0">
            <a:spAutoFit/>
          </a:bodyPr>
          <a:lstStyle/>
          <a:p>
            <a:pPr algn="r" defTabSz="1371600" fontAlgn="base">
              <a:spcBef>
                <a:spcPct val="0"/>
              </a:spcBef>
              <a:spcAft>
                <a:spcPct val="0"/>
              </a:spcAft>
            </a:pPr>
            <a:r>
              <a:rPr lang="en-US" sz="2700" dirty="0">
                <a:solidFill>
                  <a:srgbClr val="333399"/>
                </a:solidFill>
                <a:latin typeface="Arial" pitchFamily="34" charset="0"/>
              </a:rPr>
              <a:t>29 CFR 1910.135(a)</a:t>
            </a:r>
          </a:p>
          <a:p>
            <a:pPr algn="r" defTabSz="1371600" fontAlgn="base">
              <a:spcBef>
                <a:spcPct val="0"/>
              </a:spcBef>
              <a:spcAft>
                <a:spcPct val="0"/>
              </a:spcAft>
            </a:pPr>
            <a:r>
              <a:rPr lang="en-US" sz="2700" dirty="0">
                <a:solidFill>
                  <a:srgbClr val="333399"/>
                </a:solidFill>
                <a:latin typeface="Arial" pitchFamily="34" charset="0"/>
              </a:rPr>
              <a:t>29 CFR 1926.100(a)</a:t>
            </a:r>
          </a:p>
        </p:txBody>
      </p:sp>
      <p:pic>
        <p:nvPicPr>
          <p:cNvPr id="5" name="Picture 4">
            <a:extLst>
              <a:ext uri="{FF2B5EF4-FFF2-40B4-BE49-F238E27FC236}">
                <a16:creationId xmlns:a16="http://schemas.microsoft.com/office/drawing/2014/main" id="{F9D0046A-ED47-7B42-6394-07EB0B369269}"/>
              </a:ext>
            </a:extLst>
          </p:cNvPr>
          <p:cNvPicPr>
            <a:picLocks noChangeAspect="1"/>
          </p:cNvPicPr>
          <p:nvPr/>
        </p:nvPicPr>
        <p:blipFill>
          <a:blip r:embed="rId3"/>
          <a:stretch>
            <a:fillRect/>
          </a:stretch>
        </p:blipFill>
        <p:spPr>
          <a:xfrm>
            <a:off x="14716435" y="3386138"/>
            <a:ext cx="2928938" cy="3514725"/>
          </a:xfrm>
          <a:prstGeom prst="rect">
            <a:avLst/>
          </a:prstGeom>
        </p:spPr>
      </p:pic>
    </p:spTree>
    <p:extLst>
      <p:ext uri="{BB962C8B-B14F-4D97-AF65-F5344CB8AC3E}">
        <p14:creationId xmlns:p14="http://schemas.microsoft.com/office/powerpoint/2010/main" val="15114157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a:defRPr/>
            </a:pPr>
            <a:r>
              <a:rPr lang="en-US" sz="4200" dirty="0"/>
              <a:t>Eyes exposed to flying particles, molten metal</a:t>
            </a:r>
          </a:p>
          <a:p>
            <a:pPr lvl="1">
              <a:spcAft>
                <a:spcPts val="3600"/>
              </a:spcAft>
              <a:buFont typeface="Courier New" panose="02070309020205020404" pitchFamily="49" charset="0"/>
              <a:buChar char="o"/>
              <a:defRPr/>
            </a:pPr>
            <a:r>
              <a:rPr lang="en-US" sz="4200" dirty="0"/>
              <a:t>Side guards also required</a:t>
            </a:r>
          </a:p>
          <a:p>
            <a:pPr>
              <a:lnSpc>
                <a:spcPct val="150000"/>
              </a:lnSpc>
              <a:spcAft>
                <a:spcPts val="3600"/>
              </a:spcAft>
              <a:defRPr/>
            </a:pPr>
            <a:r>
              <a:rPr lang="en-US" sz="4200" dirty="0"/>
              <a:t>Liquid chemicals, acids, caustics</a:t>
            </a:r>
          </a:p>
          <a:p>
            <a:pPr>
              <a:lnSpc>
                <a:spcPct val="150000"/>
              </a:lnSpc>
              <a:spcAft>
                <a:spcPts val="3600"/>
              </a:spcAft>
              <a:defRPr/>
            </a:pPr>
            <a:r>
              <a:rPr lang="en-US" sz="4200" dirty="0"/>
              <a:t>Chemical gases or vapors</a:t>
            </a:r>
          </a:p>
          <a:p>
            <a:pPr>
              <a:lnSpc>
                <a:spcPct val="150000"/>
              </a:lnSpc>
              <a:defRPr/>
            </a:pPr>
            <a:r>
              <a:rPr lang="en-US" sz="4200" dirty="0"/>
              <a:t>Potentially injurious light</a:t>
            </a:r>
          </a:p>
        </p:txBody>
      </p:sp>
      <p:sp>
        <p:nvSpPr>
          <p:cNvPr id="5" name="Title 4"/>
          <p:cNvSpPr>
            <a:spLocks noGrp="1"/>
          </p:cNvSpPr>
          <p:nvPr>
            <p:ph type="title"/>
          </p:nvPr>
        </p:nvSpPr>
        <p:spPr/>
        <p:txBody>
          <a:bodyPr/>
          <a:lstStyle/>
          <a:p>
            <a:pPr>
              <a:defRPr/>
            </a:pPr>
            <a:r>
              <a:rPr lang="en-US" dirty="0"/>
              <a:t>Eye Protection Required When</a:t>
            </a:r>
          </a:p>
        </p:txBody>
      </p:sp>
      <p:sp>
        <p:nvSpPr>
          <p:cNvPr id="8" name="TextBox 7"/>
          <p:cNvSpPr txBox="1"/>
          <p:nvPr/>
        </p:nvSpPr>
        <p:spPr>
          <a:xfrm>
            <a:off x="9412385" y="8830800"/>
            <a:ext cx="4114800" cy="923330"/>
          </a:xfrm>
          <a:prstGeom prst="rect">
            <a:avLst/>
          </a:prstGeom>
          <a:noFill/>
        </p:spPr>
        <p:txBody>
          <a:bodyPr wrap="square" rtlCol="0">
            <a:spAutoFit/>
          </a:bodyPr>
          <a:lstStyle/>
          <a:p>
            <a:pPr algn="r" defTabSz="1371600" fontAlgn="base">
              <a:spcBef>
                <a:spcPct val="0"/>
              </a:spcBef>
              <a:spcAft>
                <a:spcPct val="0"/>
              </a:spcAft>
            </a:pPr>
            <a:r>
              <a:rPr lang="en-US" sz="2700" dirty="0">
                <a:solidFill>
                  <a:srgbClr val="333399"/>
                </a:solidFill>
                <a:latin typeface="Arial" pitchFamily="34" charset="0"/>
              </a:rPr>
              <a:t>29 CFR 1910.133(a)</a:t>
            </a:r>
          </a:p>
          <a:p>
            <a:pPr algn="r" defTabSz="1371600" fontAlgn="base">
              <a:spcBef>
                <a:spcPct val="0"/>
              </a:spcBef>
              <a:spcAft>
                <a:spcPct val="0"/>
              </a:spcAft>
            </a:pPr>
            <a:r>
              <a:rPr lang="en-US" sz="2700" dirty="0">
                <a:solidFill>
                  <a:srgbClr val="333399"/>
                </a:solidFill>
                <a:latin typeface="Arial" pitchFamily="34" charset="0"/>
              </a:rPr>
              <a:t>29 CFR 1926.102</a:t>
            </a:r>
          </a:p>
        </p:txBody>
      </p:sp>
      <p:sp>
        <p:nvSpPr>
          <p:cNvPr id="7" name="Rounded Rectangle 6"/>
          <p:cNvSpPr/>
          <p:nvPr/>
        </p:nvSpPr>
        <p:spPr>
          <a:xfrm>
            <a:off x="4721773" y="8227831"/>
            <a:ext cx="8844455" cy="1820918"/>
          </a:xfrm>
          <a:prstGeom prst="roundRect">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sp>
        <p:nvSpPr>
          <p:cNvPr id="9" name="TextBox 8"/>
          <p:cNvSpPr txBox="1"/>
          <p:nvPr/>
        </p:nvSpPr>
        <p:spPr>
          <a:xfrm>
            <a:off x="4721773" y="8374109"/>
            <a:ext cx="8844455" cy="1500411"/>
          </a:xfrm>
          <a:prstGeom prst="rect">
            <a:avLst/>
          </a:prstGeom>
          <a:noFill/>
        </p:spPr>
        <p:txBody>
          <a:bodyPr wrap="square" rtlCol="0">
            <a:spAutoFit/>
          </a:bodyPr>
          <a:lstStyle/>
          <a:p>
            <a:pPr algn="ctr" defTabSz="1371600" fontAlgn="base">
              <a:spcBef>
                <a:spcPct val="0"/>
              </a:spcBef>
              <a:spcAft>
                <a:spcPts val="900"/>
              </a:spcAft>
            </a:pPr>
            <a:r>
              <a:rPr lang="en-US" sz="4200" b="1" dirty="0">
                <a:solidFill>
                  <a:srgbClr val="002060"/>
                </a:solidFill>
                <a:latin typeface="Arial" pitchFamily="34" charset="0"/>
              </a:rPr>
              <a:t>Check your Safety Glasses</a:t>
            </a:r>
          </a:p>
          <a:p>
            <a:pPr algn="ctr" defTabSz="1371600" fontAlgn="base">
              <a:spcBef>
                <a:spcPct val="0"/>
              </a:spcBef>
              <a:spcAft>
                <a:spcPts val="900"/>
              </a:spcAft>
            </a:pPr>
            <a:r>
              <a:rPr lang="en-US" sz="4200" dirty="0">
                <a:solidFill>
                  <a:srgbClr val="002060"/>
                </a:solidFill>
                <a:latin typeface="Arial" pitchFamily="34" charset="0"/>
              </a:rPr>
              <a:t>Should be Z87.1-2003 or later</a:t>
            </a:r>
          </a:p>
        </p:txBody>
      </p:sp>
    </p:spTree>
    <p:extLst>
      <p:ext uri="{BB962C8B-B14F-4D97-AF65-F5344CB8AC3E}">
        <p14:creationId xmlns:p14="http://schemas.microsoft.com/office/powerpoint/2010/main" val="103978884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defRPr/>
            </a:pPr>
            <a:r>
              <a:rPr lang="en-US" sz="3900" b="1" dirty="0">
                <a:solidFill>
                  <a:srgbClr val="002060"/>
                </a:solidFill>
              </a:rPr>
              <a:t>Are not safety glasses unless specifically labeled</a:t>
            </a:r>
          </a:p>
          <a:p>
            <a:pPr marL="0" indent="0">
              <a:buNone/>
              <a:defRPr/>
            </a:pPr>
            <a:endParaRPr lang="en-US" sz="3900" b="1" dirty="0">
              <a:solidFill>
                <a:srgbClr val="002060"/>
              </a:solidFill>
            </a:endParaRPr>
          </a:p>
          <a:p>
            <a:pPr marL="0" indent="0">
              <a:buNone/>
              <a:defRPr/>
            </a:pPr>
            <a:r>
              <a:rPr lang="en-US" sz="3900" b="1" dirty="0">
                <a:solidFill>
                  <a:srgbClr val="002060"/>
                </a:solidFill>
              </a:rPr>
              <a:t>Employer must provide suitable protection for workers with prescription lenses</a:t>
            </a:r>
          </a:p>
          <a:p>
            <a:pPr marL="1457325" lvl="1" indent="-771525">
              <a:buSzPct val="100000"/>
              <a:buFont typeface="+mj-lt"/>
              <a:buAutoNum type="arabicPeriod"/>
              <a:defRPr/>
            </a:pPr>
            <a:r>
              <a:rPr lang="en-US" sz="3900" dirty="0">
                <a:solidFill>
                  <a:srgbClr val="002060"/>
                </a:solidFill>
              </a:rPr>
              <a:t>Incorporate prescription lenses in design</a:t>
            </a:r>
          </a:p>
          <a:p>
            <a:pPr marL="1457325" lvl="1" indent="-771525">
              <a:buSzPct val="100000"/>
              <a:buFont typeface="+mj-lt"/>
              <a:buAutoNum type="arabicPeriod"/>
              <a:defRPr/>
            </a:pPr>
            <a:r>
              <a:rPr lang="en-US" sz="3900" dirty="0">
                <a:solidFill>
                  <a:srgbClr val="002060"/>
                </a:solidFill>
              </a:rPr>
              <a:t>Glasses which fit over prescription lenses</a:t>
            </a:r>
          </a:p>
          <a:p>
            <a:pPr marL="1457325" lvl="1" indent="-771525">
              <a:buSzPct val="100000"/>
              <a:buFont typeface="+mj-lt"/>
              <a:buAutoNum type="arabicPeriod"/>
              <a:defRPr/>
            </a:pPr>
            <a:r>
              <a:rPr lang="en-US" sz="3900" dirty="0">
                <a:solidFill>
                  <a:srgbClr val="002060"/>
                </a:solidFill>
              </a:rPr>
              <a:t>Provide for mounting corrective lenses behind protective lenses</a:t>
            </a:r>
          </a:p>
          <a:p>
            <a:pPr marL="2147888" lvl="1" indent="-685800">
              <a:buFont typeface="Wingdings" panose="05000000000000000000" pitchFamily="2" charset="2"/>
              <a:buChar char="§"/>
              <a:defRPr/>
            </a:pPr>
            <a:r>
              <a:rPr lang="en-US" sz="3900" dirty="0">
                <a:solidFill>
                  <a:srgbClr val="002060"/>
                </a:solidFill>
              </a:rPr>
              <a:t>New developments offer solutions</a:t>
            </a:r>
          </a:p>
        </p:txBody>
      </p:sp>
      <p:sp>
        <p:nvSpPr>
          <p:cNvPr id="2" name="Title 1"/>
          <p:cNvSpPr>
            <a:spLocks noGrp="1"/>
          </p:cNvSpPr>
          <p:nvPr>
            <p:ph type="title"/>
          </p:nvPr>
        </p:nvSpPr>
        <p:spPr/>
        <p:txBody>
          <a:bodyPr/>
          <a:lstStyle/>
          <a:p>
            <a:pPr>
              <a:defRPr/>
            </a:pPr>
            <a:r>
              <a:rPr lang="en-US" dirty="0"/>
              <a:t>Prescription Glasses</a:t>
            </a:r>
          </a:p>
        </p:txBody>
      </p:sp>
    </p:spTree>
    <p:extLst>
      <p:ext uri="{BB962C8B-B14F-4D97-AF65-F5344CB8AC3E}">
        <p14:creationId xmlns:p14="http://schemas.microsoft.com/office/powerpoint/2010/main" val="39641478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4200" dirty="0"/>
              <a:t>If workers are exposed to noise levels above   85 dBA TWA, they must be enrolled in Hearing Conservation Program</a:t>
            </a:r>
          </a:p>
          <a:p>
            <a:pPr lvl="1">
              <a:buFont typeface="Courier New" panose="02070309020205020404" pitchFamily="49" charset="0"/>
              <a:buChar char="o"/>
            </a:pPr>
            <a:r>
              <a:rPr lang="en-US" sz="3900" dirty="0"/>
              <a:t>Written Program &amp; Audiometric testing</a:t>
            </a:r>
          </a:p>
          <a:p>
            <a:pPr lvl="1">
              <a:buFont typeface="Courier New" panose="02070309020205020404" pitchFamily="49" charset="0"/>
              <a:buChar char="o"/>
            </a:pPr>
            <a:r>
              <a:rPr lang="en-US" sz="3900" dirty="0"/>
              <a:t>Annual training; separate MSI class</a:t>
            </a:r>
          </a:p>
          <a:p>
            <a:pPr lvl="1">
              <a:buNone/>
            </a:pPr>
            <a:endParaRPr lang="en-US" dirty="0"/>
          </a:p>
          <a:p>
            <a:r>
              <a:rPr lang="en-US" sz="4200" dirty="0"/>
              <a:t>Noise levels above 90 dBA, require PPE</a:t>
            </a:r>
          </a:p>
          <a:p>
            <a:pPr lvl="1">
              <a:buFont typeface="Courier New" panose="02070309020205020404" pitchFamily="49" charset="0"/>
              <a:buChar char="o"/>
            </a:pPr>
            <a:r>
              <a:rPr lang="en-US" sz="3900" dirty="0"/>
              <a:t>Employee education &amp; enforcement</a:t>
            </a:r>
          </a:p>
          <a:p>
            <a:pPr lvl="1">
              <a:buFont typeface="Courier New" panose="02070309020205020404" pitchFamily="49" charset="0"/>
              <a:buChar char="o"/>
            </a:pPr>
            <a:r>
              <a:rPr lang="en-US" sz="3900" dirty="0"/>
              <a:t>Can’t be heard over noise at 3 feet</a:t>
            </a:r>
          </a:p>
        </p:txBody>
      </p:sp>
      <p:sp>
        <p:nvSpPr>
          <p:cNvPr id="2" name="Title 1"/>
          <p:cNvSpPr>
            <a:spLocks noGrp="1"/>
          </p:cNvSpPr>
          <p:nvPr>
            <p:ph type="title"/>
          </p:nvPr>
        </p:nvSpPr>
        <p:spPr/>
        <p:txBody>
          <a:bodyPr/>
          <a:lstStyle/>
          <a:p>
            <a:r>
              <a:rPr lang="en-US" dirty="0"/>
              <a:t>Hearing Protection</a:t>
            </a:r>
          </a:p>
        </p:txBody>
      </p:sp>
    </p:spTree>
    <p:extLst>
      <p:ext uri="{BB962C8B-B14F-4D97-AF65-F5344CB8AC3E}">
        <p14:creationId xmlns:p14="http://schemas.microsoft.com/office/powerpoint/2010/main" val="1220669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513357" y="2489043"/>
            <a:ext cx="8630643" cy="4816218"/>
          </a:xfrm>
        </p:spPr>
        <p:txBody>
          <a:bodyPr/>
          <a:lstStyle/>
          <a:p>
            <a:pPr marL="342860" indent="0">
              <a:buNone/>
            </a:pPr>
            <a:r>
              <a:rPr lang="en-US" sz="3900" b="1" u="sng" dirty="0"/>
              <a:t>N95 Respirator</a:t>
            </a:r>
          </a:p>
          <a:p>
            <a:r>
              <a:rPr lang="en-US" sz="3900" dirty="0"/>
              <a:t>Protects the wearer from contaminants in the environment</a:t>
            </a:r>
          </a:p>
          <a:p>
            <a:r>
              <a:rPr lang="en-US" sz="3900" u="sng" dirty="0"/>
              <a:t>For patient-care use</a:t>
            </a:r>
          </a:p>
          <a:p>
            <a:pPr lvl="1">
              <a:buFont typeface="Courier New" panose="02070309020205020404" pitchFamily="49" charset="0"/>
              <a:buChar char="o"/>
            </a:pPr>
            <a:r>
              <a:rPr lang="en-US" sz="3900" dirty="0"/>
              <a:t>Training on donning / doffing</a:t>
            </a:r>
          </a:p>
          <a:p>
            <a:pPr lvl="1">
              <a:buFont typeface="Courier New" panose="02070309020205020404" pitchFamily="49" charset="0"/>
              <a:buChar char="o"/>
            </a:pPr>
            <a:r>
              <a:rPr lang="en-US" sz="3900" dirty="0"/>
              <a:t>Annual fit testing</a:t>
            </a:r>
          </a:p>
        </p:txBody>
      </p:sp>
      <p:sp>
        <p:nvSpPr>
          <p:cNvPr id="5" name="Content Placeholder 4"/>
          <p:cNvSpPr>
            <a:spLocks noGrp="1"/>
          </p:cNvSpPr>
          <p:nvPr>
            <p:ph sz="half" idx="11"/>
          </p:nvPr>
        </p:nvSpPr>
        <p:spPr>
          <a:xfrm>
            <a:off x="9545044" y="2481944"/>
            <a:ext cx="7838717" cy="4495326"/>
          </a:xfrm>
        </p:spPr>
        <p:txBody>
          <a:bodyPr/>
          <a:lstStyle/>
          <a:p>
            <a:pPr marL="342860" indent="0">
              <a:buNone/>
            </a:pPr>
            <a:r>
              <a:rPr lang="en-US" sz="3900" b="1" u="sng" dirty="0"/>
              <a:t>Surgical mask</a:t>
            </a:r>
          </a:p>
          <a:p>
            <a:r>
              <a:rPr lang="en-US" sz="3900" dirty="0"/>
              <a:t>Protects the environment from contaminants of the wearer</a:t>
            </a:r>
          </a:p>
          <a:p>
            <a:r>
              <a:rPr lang="en-US" sz="3900" u="sng" dirty="0"/>
              <a:t>For patient-care use</a:t>
            </a:r>
          </a:p>
          <a:p>
            <a:pPr lvl="1">
              <a:buFont typeface="Courier New" panose="02070309020205020404" pitchFamily="49" charset="0"/>
              <a:buChar char="o"/>
            </a:pPr>
            <a:r>
              <a:rPr lang="en-US" sz="3900" dirty="0"/>
              <a:t>No training is required</a:t>
            </a:r>
          </a:p>
        </p:txBody>
      </p:sp>
      <p:sp>
        <p:nvSpPr>
          <p:cNvPr id="3" name="Title 2"/>
          <p:cNvSpPr>
            <a:spLocks noGrp="1"/>
          </p:cNvSpPr>
          <p:nvPr>
            <p:ph type="title"/>
          </p:nvPr>
        </p:nvSpPr>
        <p:spPr/>
        <p:txBody>
          <a:bodyPr/>
          <a:lstStyle/>
          <a:p>
            <a:r>
              <a:rPr lang="en-US" dirty="0"/>
              <a:t>Understanding Respiratory PPE</a:t>
            </a:r>
          </a:p>
        </p:txBody>
      </p:sp>
      <p:pic>
        <p:nvPicPr>
          <p:cNvPr id="2" name="Picture 1">
            <a:extLst>
              <a:ext uri="{FF2B5EF4-FFF2-40B4-BE49-F238E27FC236}">
                <a16:creationId xmlns:a16="http://schemas.microsoft.com/office/drawing/2014/main" id="{B199FE30-C3FE-461E-76D1-0E96C351084D}"/>
              </a:ext>
            </a:extLst>
          </p:cNvPr>
          <p:cNvPicPr>
            <a:picLocks noChangeAspect="1"/>
          </p:cNvPicPr>
          <p:nvPr/>
        </p:nvPicPr>
        <p:blipFill rotWithShape="1">
          <a:blip r:embed="rId3"/>
          <a:srcRect t="16254" b="12326"/>
          <a:stretch/>
        </p:blipFill>
        <p:spPr>
          <a:xfrm>
            <a:off x="1722264" y="6582289"/>
            <a:ext cx="4143972" cy="2959637"/>
          </a:xfrm>
          <a:prstGeom prst="rect">
            <a:avLst/>
          </a:prstGeom>
        </p:spPr>
      </p:pic>
      <p:pic>
        <p:nvPicPr>
          <p:cNvPr id="6" name="Picture 5">
            <a:extLst>
              <a:ext uri="{FF2B5EF4-FFF2-40B4-BE49-F238E27FC236}">
                <a16:creationId xmlns:a16="http://schemas.microsoft.com/office/drawing/2014/main" id="{526D1617-7D14-7B09-E6B7-FEF0D4B87870}"/>
              </a:ext>
            </a:extLst>
          </p:cNvPr>
          <p:cNvPicPr>
            <a:picLocks noChangeAspect="1"/>
          </p:cNvPicPr>
          <p:nvPr/>
        </p:nvPicPr>
        <p:blipFill>
          <a:blip r:embed="rId4"/>
          <a:stretch>
            <a:fillRect/>
          </a:stretch>
        </p:blipFill>
        <p:spPr>
          <a:xfrm>
            <a:off x="10621264" y="5997954"/>
            <a:ext cx="5569580" cy="3706302"/>
          </a:xfrm>
          <a:prstGeom prst="rect">
            <a:avLst/>
          </a:prstGeom>
        </p:spPr>
      </p:pic>
    </p:spTree>
    <p:extLst>
      <p:ext uri="{BB962C8B-B14F-4D97-AF65-F5344CB8AC3E}">
        <p14:creationId xmlns:p14="http://schemas.microsoft.com/office/powerpoint/2010/main" val="25211820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a:noFill/>
        </p:spPr>
        <p:txBody>
          <a:bodyPr vert="horz" wrap="square" lIns="138113" tIns="69057" rIns="138113" bIns="69057" numCol="1" anchor="t" anchorCtr="0" compatLnSpc="1">
            <a:prstTxWarp prst="textNoShape">
              <a:avLst/>
            </a:prstTxWarp>
          </a:bodyPr>
          <a:lstStyle/>
          <a:p>
            <a:pPr marL="0" indent="0" eaLnBrk="1" hangingPunct="1">
              <a:buNone/>
            </a:pPr>
            <a:r>
              <a:rPr lang="en-US" sz="3900" b="1" dirty="0"/>
              <a:t>If an employer determines employees are </a:t>
            </a:r>
            <a:r>
              <a:rPr lang="en-US" sz="3900" b="1" u="sng" dirty="0"/>
              <a:t>NOT</a:t>
            </a:r>
            <a:r>
              <a:rPr lang="en-US" sz="3900" b="1" dirty="0"/>
              <a:t> exposed to air contaminants above PEL</a:t>
            </a:r>
          </a:p>
          <a:p>
            <a:pPr marL="0" indent="0" eaLnBrk="1" hangingPunct="1">
              <a:buNone/>
            </a:pPr>
            <a:endParaRPr lang="en-US" sz="3900" b="1" dirty="0"/>
          </a:p>
          <a:p>
            <a:pPr eaLnBrk="1" hangingPunct="1"/>
            <a:r>
              <a:rPr lang="en-US" sz="3900" dirty="0"/>
              <a:t>Employer may provide respirators at employee’s request, or permit employees to use their own respirators, </a:t>
            </a:r>
            <a:r>
              <a:rPr lang="en-US" sz="3900" b="1" u="sng" dirty="0"/>
              <a:t>IF</a:t>
            </a:r>
            <a:r>
              <a:rPr lang="en-US" sz="3900" dirty="0"/>
              <a:t> employer determines that such use  will not create another hazard</a:t>
            </a:r>
          </a:p>
          <a:p>
            <a:pPr eaLnBrk="1" hangingPunct="1">
              <a:buNone/>
            </a:pPr>
            <a:endParaRPr lang="en-US" sz="3900" dirty="0"/>
          </a:p>
          <a:p>
            <a:pPr eaLnBrk="1" hangingPunct="1"/>
            <a:r>
              <a:rPr lang="en-US" sz="3900" dirty="0"/>
              <a:t>If voluntary use is permissible, employer must provide users with the information contained in Appendix D</a:t>
            </a:r>
          </a:p>
          <a:p>
            <a:pPr eaLnBrk="1" hangingPunct="1"/>
            <a:endParaRPr lang="en-US" sz="3900" dirty="0"/>
          </a:p>
        </p:txBody>
      </p:sp>
      <p:sp>
        <p:nvSpPr>
          <p:cNvPr id="43010" name="Rectangle 2"/>
          <p:cNvSpPr>
            <a:spLocks noGrp="1" noChangeArrowheads="1"/>
          </p:cNvSpPr>
          <p:nvPr>
            <p:ph type="title"/>
          </p:nvPr>
        </p:nvSpPr>
        <p:spPr>
          <a:noFill/>
        </p:spPr>
        <p:txBody>
          <a:bodyPr vert="horz" wrap="square" lIns="140493" tIns="71438" rIns="140493" bIns="71438" numCol="1" anchor="ctr" anchorCtr="0" compatLnSpc="1">
            <a:prstTxWarp prst="textNoShape">
              <a:avLst/>
            </a:prstTxWarp>
          </a:bodyPr>
          <a:lstStyle/>
          <a:p>
            <a:pPr eaLnBrk="1" hangingPunct="1"/>
            <a:r>
              <a:rPr lang="en-US" dirty="0"/>
              <a:t>Voluntary Use of Respirators</a:t>
            </a:r>
          </a:p>
        </p:txBody>
      </p:sp>
      <p:sp>
        <p:nvSpPr>
          <p:cNvPr id="43012" name="Rectangle 4"/>
          <p:cNvSpPr>
            <a:spLocks noChangeArrowheads="1"/>
          </p:cNvSpPr>
          <p:nvPr/>
        </p:nvSpPr>
        <p:spPr bwMode="auto">
          <a:xfrm>
            <a:off x="5195890" y="9029702"/>
            <a:ext cx="10806113" cy="693461"/>
          </a:xfrm>
          <a:prstGeom prst="rect">
            <a:avLst/>
          </a:prstGeom>
          <a:noFill/>
          <a:ln w="9525">
            <a:noFill/>
            <a:miter lim="800000"/>
            <a:headEnd/>
            <a:tailEnd/>
          </a:ln>
        </p:spPr>
        <p:txBody>
          <a:bodyPr lIns="138113" tIns="69057" rIns="138113" bIns="69057">
            <a:spAutoFit/>
          </a:bodyPr>
          <a:lstStyle/>
          <a:p>
            <a:pPr defTabSz="1371600" eaLnBrk="0" fontAlgn="base" hangingPunct="0">
              <a:spcBef>
                <a:spcPct val="50000"/>
              </a:spcBef>
              <a:spcAft>
                <a:spcPct val="0"/>
              </a:spcAft>
            </a:pPr>
            <a:endParaRPr lang="en-US" sz="3600" dirty="0">
              <a:solidFill>
                <a:srgbClr val="FFFFFF"/>
              </a:solidFill>
              <a:latin typeface="Arial" pitchFamily="34" charset="0"/>
            </a:endParaRPr>
          </a:p>
        </p:txBody>
      </p:sp>
    </p:spTree>
    <p:extLst>
      <p:ext uri="{BB962C8B-B14F-4D97-AF65-F5344CB8AC3E}">
        <p14:creationId xmlns:p14="http://schemas.microsoft.com/office/powerpoint/2010/main" val="62070849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1"/>
          </p:nvPr>
        </p:nvSpPr>
        <p:spPr>
          <a:xfrm>
            <a:off x="487110" y="2473031"/>
            <a:ext cx="16150995" cy="6901544"/>
          </a:xfrm>
        </p:spPr>
        <p:txBody>
          <a:bodyPr/>
          <a:lstStyle/>
          <a:p>
            <a:pPr>
              <a:buNone/>
            </a:pPr>
            <a:r>
              <a:rPr lang="en-US" sz="4200" b="1" dirty="0"/>
              <a:t>Program must be in writing</a:t>
            </a:r>
          </a:p>
          <a:p>
            <a:pPr marL="1209675" lvl="1" indent="-685800">
              <a:buFont typeface="Wingdings" panose="05000000000000000000" pitchFamily="2" charset="2"/>
              <a:buChar char="§"/>
            </a:pPr>
            <a:r>
              <a:rPr lang="en-US" sz="4200" dirty="0"/>
              <a:t> </a:t>
            </a:r>
            <a:r>
              <a:rPr lang="en-US" sz="3900" dirty="0"/>
              <a:t>Worker is medically able to wear respirator</a:t>
            </a:r>
          </a:p>
          <a:p>
            <a:pPr marL="1890713" lvl="2" indent="-514350">
              <a:buFont typeface="Courier New" panose="02070309020205020404" pitchFamily="49" charset="0"/>
              <a:buChar char="o"/>
            </a:pPr>
            <a:r>
              <a:rPr lang="en-US" sz="3900" dirty="0"/>
              <a:t>Medical evaluation is NOT required</a:t>
            </a:r>
          </a:p>
          <a:p>
            <a:pPr marL="1890713" lvl="2" indent="-514350">
              <a:buFont typeface="Courier New" panose="02070309020205020404" pitchFamily="49" charset="0"/>
              <a:buChar char="o"/>
            </a:pPr>
            <a:r>
              <a:rPr lang="en-US" sz="3900" dirty="0"/>
              <a:t>Worker understands physical  demands of wearing a respirator</a:t>
            </a:r>
          </a:p>
          <a:p>
            <a:pPr marL="2745581" lvl="3" indent="-514350">
              <a:spcAft>
                <a:spcPts val="3600"/>
              </a:spcAft>
              <a:buFont typeface="Wingdings" panose="05000000000000000000" pitchFamily="2" charset="2"/>
              <a:buChar char="§"/>
            </a:pPr>
            <a:r>
              <a:rPr lang="en-US" sz="3900" dirty="0"/>
              <a:t>Cardiac &amp; pulmonary stresses</a:t>
            </a:r>
          </a:p>
          <a:p>
            <a:pPr marL="1114425" lvl="1" indent="-514350">
              <a:spcAft>
                <a:spcPts val="3600"/>
              </a:spcAft>
              <a:buFont typeface="Wingdings" panose="05000000000000000000" pitchFamily="2" charset="2"/>
              <a:buChar char="§"/>
            </a:pPr>
            <a:r>
              <a:rPr lang="en-US" sz="3900" dirty="0"/>
              <a:t>Cleaning, storage, maintenance</a:t>
            </a:r>
          </a:p>
          <a:p>
            <a:pPr marL="1114425" lvl="1" indent="-514350">
              <a:buFont typeface="Wingdings" panose="05000000000000000000" pitchFamily="2" charset="2"/>
              <a:buChar char="§"/>
            </a:pPr>
            <a:r>
              <a:rPr lang="en-US" sz="3900" dirty="0"/>
              <a:t>Only filtering respirators</a:t>
            </a:r>
          </a:p>
          <a:p>
            <a:pPr marL="1814513" lvl="2" indent="-514350">
              <a:buFont typeface="Courier New" panose="02070309020205020404" pitchFamily="49" charset="0"/>
              <a:buChar char="o"/>
            </a:pPr>
            <a:r>
              <a:rPr lang="en-US" sz="3900" dirty="0"/>
              <a:t>Trained on limitations of respirators</a:t>
            </a:r>
          </a:p>
        </p:txBody>
      </p:sp>
      <p:sp>
        <p:nvSpPr>
          <p:cNvPr id="44034" name="Title 1"/>
          <p:cNvSpPr>
            <a:spLocks noGrp="1"/>
          </p:cNvSpPr>
          <p:nvPr>
            <p:ph type="title"/>
          </p:nvPr>
        </p:nvSpPr>
        <p:spPr>
          <a:xfrm>
            <a:off x="487111" y="394448"/>
            <a:ext cx="16459202" cy="1382105"/>
          </a:xfrm>
        </p:spPr>
        <p:txBody>
          <a:bodyPr/>
          <a:lstStyle/>
          <a:p>
            <a:r>
              <a:rPr lang="en-US" dirty="0"/>
              <a:t>Voluntary Respiratory Protection Program</a:t>
            </a:r>
          </a:p>
        </p:txBody>
      </p:sp>
      <p:pic>
        <p:nvPicPr>
          <p:cNvPr id="7" name="Picture 6" descr="n95 pix"/>
          <p:cNvPicPr>
            <a:picLocks noChangeAspect="1"/>
          </p:cNvPicPr>
          <p:nvPr/>
        </p:nvPicPr>
        <p:blipFill>
          <a:blip r:embed="rId3" cstate="print"/>
          <a:srcRect t="13514" r="8108" b="8108"/>
          <a:stretch>
            <a:fillRect/>
          </a:stretch>
        </p:blipFill>
        <p:spPr>
          <a:xfrm>
            <a:off x="13775636" y="6259346"/>
            <a:ext cx="4234068" cy="3611411"/>
          </a:xfrm>
          <a:prstGeom prst="roundRect">
            <a:avLst/>
          </a:prstGeom>
          <a:ln>
            <a:solidFill>
              <a:schemeClr val="tx1"/>
            </a:solidFill>
          </a:ln>
        </p:spPr>
      </p:pic>
    </p:spTree>
    <p:extLst>
      <p:ext uri="{BB962C8B-B14F-4D97-AF65-F5344CB8AC3E}">
        <p14:creationId xmlns:p14="http://schemas.microsoft.com/office/powerpoint/2010/main" val="4121793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971800" y="0"/>
            <a:ext cx="12344400" cy="2057400"/>
          </a:xfrm>
        </p:spPr>
        <p:txBody>
          <a:bodyPr/>
          <a:lstStyle/>
          <a:p>
            <a:r>
              <a:rPr lang="en-US" dirty="0"/>
              <a:t>ANSI Traffic Vests</a:t>
            </a:r>
          </a:p>
        </p:txBody>
      </p:sp>
      <p:pic>
        <p:nvPicPr>
          <p:cNvPr id="10" name="Content Placeholder 9" descr="ANSI Class 2 vest"/>
          <p:cNvPicPr>
            <a:picLocks noGrp="1" noChangeAspect="1"/>
          </p:cNvPicPr>
          <p:nvPr>
            <p:ph sz="half" idx="4294967295"/>
          </p:nvPr>
        </p:nvPicPr>
        <p:blipFill>
          <a:blip r:embed="rId3" cstate="print">
            <a:clrChange>
              <a:clrFrom>
                <a:srgbClr val="FFFFFF"/>
              </a:clrFrom>
              <a:clrTo>
                <a:srgbClr val="FFFFFF">
                  <a:alpha val="0"/>
                </a:srgbClr>
              </a:clrTo>
            </a:clrChange>
          </a:blip>
          <a:stretch>
            <a:fillRect/>
          </a:stretch>
        </p:blipFill>
        <p:spPr>
          <a:xfrm>
            <a:off x="11228733" y="4157445"/>
            <a:ext cx="3371850" cy="3562197"/>
          </a:xfrm>
          <a:prstGeom prst="rect">
            <a:avLst/>
          </a:prstGeom>
        </p:spPr>
      </p:pic>
      <p:sp>
        <p:nvSpPr>
          <p:cNvPr id="12" name="TextBox 11"/>
          <p:cNvSpPr txBox="1"/>
          <p:nvPr/>
        </p:nvSpPr>
        <p:spPr>
          <a:xfrm>
            <a:off x="2686050" y="2567359"/>
            <a:ext cx="9715500" cy="646331"/>
          </a:xfrm>
          <a:prstGeom prst="rect">
            <a:avLst/>
          </a:prstGeom>
          <a:noFill/>
        </p:spPr>
        <p:txBody>
          <a:bodyPr wrap="square" rtlCol="0">
            <a:spAutoFit/>
          </a:bodyPr>
          <a:lstStyle/>
          <a:p>
            <a:pPr defTabSz="1371600" fontAlgn="base">
              <a:spcBef>
                <a:spcPct val="0"/>
              </a:spcBef>
              <a:spcAft>
                <a:spcPct val="0"/>
              </a:spcAft>
            </a:pPr>
            <a:endParaRPr lang="en-US" sz="3600" dirty="0">
              <a:solidFill>
                <a:srgbClr val="002856"/>
              </a:solidFill>
              <a:latin typeface="Arial" pitchFamily="34" charset="0"/>
            </a:endParaRPr>
          </a:p>
        </p:txBody>
      </p:sp>
      <p:sp>
        <p:nvSpPr>
          <p:cNvPr id="2" name="Rectangle 1"/>
          <p:cNvSpPr/>
          <p:nvPr/>
        </p:nvSpPr>
        <p:spPr>
          <a:xfrm>
            <a:off x="1073426" y="2913606"/>
            <a:ext cx="8756375" cy="5816977"/>
          </a:xfrm>
          <a:prstGeom prst="rect">
            <a:avLst/>
          </a:prstGeom>
        </p:spPr>
        <p:txBody>
          <a:bodyPr wrap="square">
            <a:spAutoFit/>
          </a:bodyPr>
          <a:lstStyle/>
          <a:p>
            <a:pPr marL="685800" indent="-685800" defTabSz="1371600" fontAlgn="base">
              <a:spcBef>
                <a:spcPct val="0"/>
              </a:spcBef>
              <a:spcAft>
                <a:spcPct val="0"/>
              </a:spcAft>
              <a:buClr>
                <a:srgbClr val="F68D25"/>
              </a:buClr>
              <a:buFont typeface="Wingdings" panose="05000000000000000000" pitchFamily="2" charset="2"/>
              <a:buChar char="§"/>
            </a:pPr>
            <a:r>
              <a:rPr lang="en-US" sz="3900" dirty="0">
                <a:solidFill>
                  <a:srgbClr val="002856"/>
                </a:solidFill>
                <a:latin typeface="Arial" pitchFamily="34" charset="0"/>
              </a:rPr>
              <a:t>ANSI Class 1</a:t>
            </a:r>
          </a:p>
          <a:p>
            <a:pPr marL="1371519" lvl="1" indent="-685800" defTabSz="1371600" fontAlgn="base">
              <a:spcBef>
                <a:spcPct val="0"/>
              </a:spcBef>
              <a:spcAft>
                <a:spcPts val="3600"/>
              </a:spcAft>
              <a:buClr>
                <a:srgbClr val="F68D25"/>
              </a:buClr>
              <a:buFont typeface="Courier New" panose="02070309020205020404" pitchFamily="49" charset="0"/>
              <a:buChar char="o"/>
            </a:pPr>
            <a:r>
              <a:rPr lang="en-US" sz="3900" dirty="0">
                <a:solidFill>
                  <a:srgbClr val="002856"/>
                </a:solidFill>
                <a:latin typeface="Arial" pitchFamily="34" charset="0"/>
              </a:rPr>
              <a:t>Parking lots/Sidewalks</a:t>
            </a:r>
          </a:p>
          <a:p>
            <a:pPr marL="685800" indent="-685800" defTabSz="1371600" fontAlgn="base">
              <a:spcBef>
                <a:spcPct val="0"/>
              </a:spcBef>
              <a:spcAft>
                <a:spcPct val="0"/>
              </a:spcAft>
              <a:buClr>
                <a:srgbClr val="F68D25"/>
              </a:buClr>
              <a:buFont typeface="Wingdings" panose="05000000000000000000" pitchFamily="2" charset="2"/>
              <a:buChar char="§"/>
            </a:pPr>
            <a:r>
              <a:rPr lang="en-US" sz="3900" dirty="0">
                <a:solidFill>
                  <a:srgbClr val="002856"/>
                </a:solidFill>
                <a:latin typeface="Arial" pitchFamily="34" charset="0"/>
              </a:rPr>
              <a:t>ANSI Class 2</a:t>
            </a:r>
          </a:p>
          <a:p>
            <a:pPr marL="1371519" lvl="1" indent="-685800" defTabSz="1371600" fontAlgn="base">
              <a:spcBef>
                <a:spcPct val="0"/>
              </a:spcBef>
              <a:spcAft>
                <a:spcPts val="3600"/>
              </a:spcAft>
              <a:buClr>
                <a:srgbClr val="F68D25"/>
              </a:buClr>
              <a:buFont typeface="Courier New" panose="02070309020205020404" pitchFamily="49" charset="0"/>
              <a:buChar char="o"/>
            </a:pPr>
            <a:r>
              <a:rPr lang="en-US" sz="3900" dirty="0">
                <a:solidFill>
                  <a:srgbClr val="002856"/>
                </a:solidFill>
                <a:latin typeface="Arial" pitchFamily="34" charset="0"/>
              </a:rPr>
              <a:t>On or near roadway</a:t>
            </a:r>
          </a:p>
          <a:p>
            <a:pPr marL="685800" indent="-685800" defTabSz="1371600" fontAlgn="base">
              <a:spcBef>
                <a:spcPct val="0"/>
              </a:spcBef>
              <a:spcAft>
                <a:spcPct val="0"/>
              </a:spcAft>
              <a:buClr>
                <a:srgbClr val="F68D25"/>
              </a:buClr>
              <a:buFont typeface="Wingdings" panose="05000000000000000000" pitchFamily="2" charset="2"/>
              <a:buChar char="§"/>
            </a:pPr>
            <a:r>
              <a:rPr lang="en-US" sz="3900" dirty="0">
                <a:solidFill>
                  <a:srgbClr val="002856"/>
                </a:solidFill>
                <a:latin typeface="Arial" pitchFamily="34" charset="0"/>
              </a:rPr>
              <a:t>ANSI Class 3</a:t>
            </a:r>
          </a:p>
          <a:p>
            <a:pPr marL="1371519" lvl="1" indent="-685800" defTabSz="1371600" fontAlgn="base">
              <a:spcBef>
                <a:spcPct val="0"/>
              </a:spcBef>
              <a:spcAft>
                <a:spcPct val="0"/>
              </a:spcAft>
              <a:buClr>
                <a:srgbClr val="F68D25"/>
              </a:buClr>
              <a:buFont typeface="Courier New" panose="02070309020205020404" pitchFamily="49" charset="0"/>
              <a:buChar char="o"/>
            </a:pPr>
            <a:r>
              <a:rPr lang="en-US" sz="3900" dirty="0">
                <a:solidFill>
                  <a:srgbClr val="002856"/>
                </a:solidFill>
                <a:latin typeface="Arial" pitchFamily="34" charset="0"/>
              </a:rPr>
              <a:t>High speed roadways</a:t>
            </a:r>
          </a:p>
          <a:p>
            <a:pPr marL="1371519" lvl="1" indent="-685800" defTabSz="1371600" fontAlgn="base">
              <a:spcBef>
                <a:spcPct val="0"/>
              </a:spcBef>
              <a:spcAft>
                <a:spcPct val="0"/>
              </a:spcAft>
              <a:buClr>
                <a:srgbClr val="F68D25"/>
              </a:buClr>
              <a:buFont typeface="Courier New" panose="02070309020205020404" pitchFamily="49" charset="0"/>
              <a:buChar char="o"/>
            </a:pPr>
            <a:r>
              <a:rPr lang="en-US" sz="3900" dirty="0">
                <a:solidFill>
                  <a:srgbClr val="002856"/>
                </a:solidFill>
                <a:latin typeface="Arial" pitchFamily="34" charset="0"/>
              </a:rPr>
              <a:t>Low visibility</a:t>
            </a:r>
          </a:p>
          <a:p>
            <a:pPr marL="1371519" lvl="1" indent="-685800" defTabSz="1371600" fontAlgn="base">
              <a:spcBef>
                <a:spcPct val="0"/>
              </a:spcBef>
              <a:spcAft>
                <a:spcPct val="0"/>
              </a:spcAft>
              <a:buClr>
                <a:srgbClr val="F68D25"/>
              </a:buClr>
              <a:buFont typeface="Courier New" panose="02070309020205020404" pitchFamily="49" charset="0"/>
              <a:buChar char="o"/>
            </a:pPr>
            <a:r>
              <a:rPr lang="en-US" sz="3900" dirty="0">
                <a:solidFill>
                  <a:srgbClr val="002856"/>
                </a:solidFill>
                <a:latin typeface="Arial" pitchFamily="34" charset="0"/>
              </a:rPr>
              <a:t>Dawn/dusk</a:t>
            </a:r>
          </a:p>
        </p:txBody>
      </p:sp>
      <p:pic>
        <p:nvPicPr>
          <p:cNvPr id="3" name="Picture 2">
            <a:extLst>
              <a:ext uri="{FF2B5EF4-FFF2-40B4-BE49-F238E27FC236}">
                <a16:creationId xmlns:a16="http://schemas.microsoft.com/office/drawing/2014/main" id="{01119F07-32E2-8347-E52A-19D200899FAA}"/>
              </a:ext>
            </a:extLst>
          </p:cNvPr>
          <p:cNvPicPr>
            <a:picLocks noChangeAspect="1"/>
          </p:cNvPicPr>
          <p:nvPr/>
        </p:nvPicPr>
        <p:blipFill>
          <a:blip r:embed="rId4"/>
          <a:stretch>
            <a:fillRect/>
          </a:stretch>
        </p:blipFill>
        <p:spPr>
          <a:xfrm>
            <a:off x="8925311" y="2334583"/>
            <a:ext cx="2871788" cy="3586163"/>
          </a:xfrm>
          <a:prstGeom prst="rect">
            <a:avLst/>
          </a:prstGeom>
        </p:spPr>
      </p:pic>
      <p:pic>
        <p:nvPicPr>
          <p:cNvPr id="4" name="Picture 3">
            <a:extLst>
              <a:ext uri="{FF2B5EF4-FFF2-40B4-BE49-F238E27FC236}">
                <a16:creationId xmlns:a16="http://schemas.microsoft.com/office/drawing/2014/main" id="{34C6F196-F433-A406-0B35-A19BB1B15C34}"/>
              </a:ext>
            </a:extLst>
          </p:cNvPr>
          <p:cNvPicPr>
            <a:picLocks noChangeAspect="1"/>
          </p:cNvPicPr>
          <p:nvPr/>
        </p:nvPicPr>
        <p:blipFill>
          <a:blip r:embed="rId5"/>
          <a:stretch>
            <a:fillRect/>
          </a:stretch>
        </p:blipFill>
        <p:spPr>
          <a:xfrm>
            <a:off x="14359596" y="6167591"/>
            <a:ext cx="3928404" cy="3562197"/>
          </a:xfrm>
          <a:prstGeom prst="rect">
            <a:avLst/>
          </a:prstGeom>
        </p:spPr>
      </p:pic>
    </p:spTree>
    <p:extLst>
      <p:ext uri="{BB962C8B-B14F-4D97-AF65-F5344CB8AC3E}">
        <p14:creationId xmlns:p14="http://schemas.microsoft.com/office/powerpoint/2010/main" val="17620616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ChangeArrowheads="1"/>
          </p:cNvSpPr>
          <p:nvPr>
            <p:ph idx="1"/>
          </p:nvPr>
        </p:nvSpPr>
        <p:spPr/>
        <p:txBody>
          <a:bodyPr/>
          <a:lstStyle/>
          <a:p>
            <a:pPr marL="0" indent="0" eaLnBrk="1" hangingPunct="1">
              <a:buNone/>
            </a:pPr>
            <a:r>
              <a:rPr lang="en-US" sz="4200" b="1" dirty="0">
                <a:solidFill>
                  <a:srgbClr val="002060"/>
                </a:solidFill>
              </a:rPr>
              <a:t>Not all gloves are created equal</a:t>
            </a:r>
          </a:p>
          <a:p>
            <a:pPr marL="685800" indent="-685800" eaLnBrk="1" hangingPunct="1">
              <a:spcAft>
                <a:spcPts val="1800"/>
              </a:spcAft>
            </a:pPr>
            <a:r>
              <a:rPr lang="en-US" sz="4200" dirty="0">
                <a:solidFill>
                  <a:srgbClr val="002060"/>
                </a:solidFill>
              </a:rPr>
              <a:t>Ensure the glove will protect from the specific hazards of the job</a:t>
            </a:r>
          </a:p>
          <a:p>
            <a:pPr marL="685800" indent="-685800" eaLnBrk="1" hangingPunct="1">
              <a:spcAft>
                <a:spcPts val="1800"/>
              </a:spcAft>
            </a:pPr>
            <a:r>
              <a:rPr lang="en-US" sz="4200" dirty="0">
                <a:solidFill>
                  <a:srgbClr val="002060"/>
                </a:solidFill>
              </a:rPr>
              <a:t>Chemical gloves do not last forever… Understand the chemical and “break-through” characteristics of your specific glove</a:t>
            </a:r>
          </a:p>
          <a:p>
            <a:pPr marL="685800" indent="-685800" eaLnBrk="1" hangingPunct="1"/>
            <a:r>
              <a:rPr lang="en-US" sz="4200" dirty="0">
                <a:solidFill>
                  <a:srgbClr val="002060"/>
                </a:solidFill>
              </a:rPr>
              <a:t>Consider barrier creams for:</a:t>
            </a:r>
          </a:p>
          <a:p>
            <a:pPr marL="1371521" lvl="1" indent="-685800" eaLnBrk="1" hangingPunct="1">
              <a:buFont typeface="Courier New" panose="02070309020205020404" pitchFamily="49" charset="0"/>
              <a:buChar char="o"/>
            </a:pPr>
            <a:r>
              <a:rPr lang="en-US" sz="4200" dirty="0">
                <a:solidFill>
                  <a:srgbClr val="002060"/>
                </a:solidFill>
              </a:rPr>
              <a:t>poison ivy</a:t>
            </a:r>
          </a:p>
          <a:p>
            <a:pPr marL="1371521" lvl="1" indent="-685800" eaLnBrk="1" hangingPunct="1">
              <a:buFont typeface="Courier New" panose="02070309020205020404" pitchFamily="49" charset="0"/>
              <a:buChar char="o"/>
            </a:pPr>
            <a:r>
              <a:rPr lang="en-US" sz="4200" dirty="0">
                <a:solidFill>
                  <a:srgbClr val="002060"/>
                </a:solidFill>
              </a:rPr>
              <a:t>petroleum products</a:t>
            </a:r>
          </a:p>
        </p:txBody>
      </p:sp>
      <p:sp>
        <p:nvSpPr>
          <p:cNvPr id="49154" name="Rectangle 2"/>
          <p:cNvSpPr>
            <a:spLocks noGrp="1" noChangeArrowheads="1"/>
          </p:cNvSpPr>
          <p:nvPr>
            <p:ph type="title"/>
          </p:nvPr>
        </p:nvSpPr>
        <p:spPr/>
        <p:txBody>
          <a:bodyPr/>
          <a:lstStyle/>
          <a:p>
            <a:pPr eaLnBrk="1" hangingPunct="1"/>
            <a:r>
              <a:rPr lang="en-US" dirty="0"/>
              <a:t>Glove Selection</a:t>
            </a:r>
          </a:p>
        </p:txBody>
      </p:sp>
    </p:spTree>
    <p:extLst>
      <p:ext uri="{BB962C8B-B14F-4D97-AF65-F5344CB8AC3E}">
        <p14:creationId xmlns:p14="http://schemas.microsoft.com/office/powerpoint/2010/main" val="29119152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Safety Knives</a:t>
            </a:r>
          </a:p>
        </p:txBody>
      </p:sp>
      <p:sp>
        <p:nvSpPr>
          <p:cNvPr id="6" name="Text Placeholder 4"/>
          <p:cNvSpPr>
            <a:spLocks noGrp="1"/>
          </p:cNvSpPr>
          <p:nvPr>
            <p:ph sz="half" idx="1"/>
          </p:nvPr>
        </p:nvSpPr>
        <p:spPr>
          <a:xfrm>
            <a:off x="914400" y="2481944"/>
            <a:ext cx="8686800" cy="3051753"/>
          </a:xfrm>
        </p:spPr>
        <p:txBody>
          <a:bodyPr anchor="t"/>
          <a:lstStyle/>
          <a:p>
            <a:pPr marL="685800" indent="-685800" eaLnBrk="1" hangingPunct="1">
              <a:spcAft>
                <a:spcPts val="2700"/>
              </a:spcAft>
              <a:defRPr/>
            </a:pPr>
            <a:r>
              <a:rPr lang="en-US" sz="4200" dirty="0">
                <a:solidFill>
                  <a:srgbClr val="002060"/>
                </a:solidFill>
              </a:rPr>
              <a:t>Invest in safety knives</a:t>
            </a:r>
          </a:p>
          <a:p>
            <a:pPr marL="685800" indent="-685800" eaLnBrk="1" hangingPunct="1">
              <a:spcAft>
                <a:spcPts val="2700"/>
              </a:spcAft>
              <a:defRPr/>
            </a:pPr>
            <a:r>
              <a:rPr lang="en-US" sz="4200" dirty="0">
                <a:solidFill>
                  <a:srgbClr val="002060"/>
                </a:solidFill>
              </a:rPr>
              <a:t>Models available for most tasks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0444" y="4710881"/>
            <a:ext cx="4446285" cy="2387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414" y="5904663"/>
            <a:ext cx="4564118" cy="4382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3486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0"/>
            <a:ext cx="12344400" cy="1714500"/>
          </a:xfrm>
        </p:spPr>
        <p:txBody>
          <a:bodyPr/>
          <a:lstStyle/>
          <a:p>
            <a:r>
              <a:rPr lang="en-US" dirty="0"/>
              <a:t>Chaps With Chainsaw</a:t>
            </a:r>
          </a:p>
        </p:txBody>
      </p:sp>
      <p:sp>
        <p:nvSpPr>
          <p:cNvPr id="4" name="Content Placeholder 3"/>
          <p:cNvSpPr>
            <a:spLocks noGrp="1"/>
          </p:cNvSpPr>
          <p:nvPr>
            <p:ph sz="half" idx="1"/>
          </p:nvPr>
        </p:nvSpPr>
        <p:spPr>
          <a:xfrm>
            <a:off x="447261" y="2376651"/>
            <a:ext cx="9631017" cy="6972300"/>
          </a:xfrm>
        </p:spPr>
        <p:txBody>
          <a:bodyPr/>
          <a:lstStyle/>
          <a:p>
            <a:pPr marL="0" indent="0">
              <a:buNone/>
            </a:pPr>
            <a:r>
              <a:rPr lang="en-US" sz="3900" b="1" dirty="0">
                <a:solidFill>
                  <a:srgbClr val="002060"/>
                </a:solidFill>
              </a:rPr>
              <a:t>Chainsaw operators shall wear leg protection</a:t>
            </a:r>
          </a:p>
          <a:p>
            <a:pPr marL="945357" lvl="1" indent="-509588">
              <a:buFont typeface="Wingdings" panose="05000000000000000000" pitchFamily="2" charset="2"/>
              <a:buChar char="§"/>
            </a:pPr>
            <a:r>
              <a:rPr lang="en-US" sz="3900" dirty="0">
                <a:solidFill>
                  <a:srgbClr val="002060"/>
                </a:solidFill>
              </a:rPr>
              <a:t>Cut-resistant material, such as ballistic nylon</a:t>
            </a:r>
          </a:p>
          <a:p>
            <a:pPr marL="945357" lvl="1" indent="-509588">
              <a:spcAft>
                <a:spcPts val="2700"/>
              </a:spcAft>
              <a:buFont typeface="Wingdings" panose="05000000000000000000" pitchFamily="2" charset="2"/>
              <a:buChar char="§"/>
            </a:pPr>
            <a:r>
              <a:rPr lang="en-US" sz="3900" dirty="0">
                <a:solidFill>
                  <a:srgbClr val="002060"/>
                </a:solidFill>
              </a:rPr>
              <a:t>Cover the thigh to the top of the boot</a:t>
            </a:r>
          </a:p>
          <a:p>
            <a:pPr>
              <a:buNone/>
            </a:pPr>
            <a:r>
              <a:rPr lang="en-US" sz="3900" b="1" dirty="0">
                <a:solidFill>
                  <a:srgbClr val="002060"/>
                </a:solidFill>
              </a:rPr>
              <a:t>Exceptions:</a:t>
            </a:r>
          </a:p>
          <a:p>
            <a:pPr marL="947738" lvl="1" indent="-511970">
              <a:buFont typeface="Wingdings" panose="05000000000000000000" pitchFamily="2" charset="2"/>
              <a:buChar char="§"/>
            </a:pPr>
            <a:r>
              <a:rPr lang="en-US" sz="3900" dirty="0">
                <a:solidFill>
                  <a:srgbClr val="002060"/>
                </a:solidFill>
              </a:rPr>
              <a:t>Climbers</a:t>
            </a:r>
          </a:p>
          <a:p>
            <a:pPr marL="947738" lvl="1" indent="-511970">
              <a:buFont typeface="Wingdings" panose="05000000000000000000" pitchFamily="2" charset="2"/>
              <a:buChar char="§"/>
            </a:pPr>
            <a:r>
              <a:rPr lang="en-US" sz="3900" dirty="0">
                <a:solidFill>
                  <a:srgbClr val="002060"/>
                </a:solidFill>
              </a:rPr>
              <a:t>In bucket trucks</a:t>
            </a:r>
          </a:p>
        </p:txBody>
      </p:sp>
      <p:pic>
        <p:nvPicPr>
          <p:cNvPr id="6" name="Content Placeholder 5" descr="100_2072.jpg"/>
          <p:cNvPicPr>
            <a:picLocks noGrp="1" noChangeAspect="1"/>
          </p:cNvPicPr>
          <p:nvPr>
            <p:ph sz="half" idx="4294967295"/>
          </p:nvPr>
        </p:nvPicPr>
        <p:blipFill>
          <a:blip r:embed="rId3" cstate="print"/>
          <a:srcRect l="4717" r="21383"/>
          <a:stretch>
            <a:fillRect/>
          </a:stretch>
        </p:blipFill>
        <p:spPr>
          <a:xfrm>
            <a:off x="11913782" y="2789779"/>
            <a:ext cx="5926958" cy="6026561"/>
          </a:xfrm>
          <a:prstGeom prst="rect">
            <a:avLst/>
          </a:prstGeom>
          <a:ln>
            <a:solidFill>
              <a:schemeClr val="tx1"/>
            </a:solidFill>
          </a:ln>
        </p:spPr>
      </p:pic>
      <p:sp>
        <p:nvSpPr>
          <p:cNvPr id="7" name="TextBox 6"/>
          <p:cNvSpPr txBox="1"/>
          <p:nvPr/>
        </p:nvSpPr>
        <p:spPr>
          <a:xfrm>
            <a:off x="7143750" y="9348951"/>
            <a:ext cx="5143500" cy="507831"/>
          </a:xfrm>
          <a:prstGeom prst="rect">
            <a:avLst/>
          </a:prstGeom>
          <a:noFill/>
        </p:spPr>
        <p:txBody>
          <a:bodyPr wrap="square" rtlCol="0">
            <a:spAutoFit/>
          </a:bodyPr>
          <a:lstStyle/>
          <a:p>
            <a:pPr defTabSz="1371600" fontAlgn="base">
              <a:spcBef>
                <a:spcPct val="0"/>
              </a:spcBef>
              <a:spcAft>
                <a:spcPct val="0"/>
              </a:spcAft>
            </a:pPr>
            <a:r>
              <a:rPr lang="en-US" sz="2700" dirty="0">
                <a:solidFill>
                  <a:srgbClr val="2D2D8A"/>
                </a:solidFill>
                <a:latin typeface="Arial" pitchFamily="34" charset="0"/>
              </a:rPr>
              <a:t>29 CFR 1910.266(d)(1)(iv)</a:t>
            </a:r>
          </a:p>
        </p:txBody>
      </p:sp>
    </p:spTree>
    <p:extLst>
      <p:ext uri="{BB962C8B-B14F-4D97-AF65-F5344CB8AC3E}">
        <p14:creationId xmlns:p14="http://schemas.microsoft.com/office/powerpoint/2010/main" val="31310491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326812-7C75-A040-9C41-A66673DA300C}"/>
              </a:ext>
            </a:extLst>
          </p:cNvPr>
          <p:cNvSpPr>
            <a:spLocks noGrp="1"/>
          </p:cNvSpPr>
          <p:nvPr>
            <p:ph idx="1"/>
          </p:nvPr>
        </p:nvSpPr>
        <p:spPr>
          <a:xfrm>
            <a:off x="1311965" y="2460173"/>
            <a:ext cx="10137914" cy="6901544"/>
          </a:xfrm>
        </p:spPr>
        <p:txBody>
          <a:bodyPr/>
          <a:lstStyle/>
          <a:p>
            <a:pPr marL="0" indent="0">
              <a:lnSpc>
                <a:spcPct val="150000"/>
              </a:lnSpc>
              <a:spcBef>
                <a:spcPts val="1800"/>
              </a:spcBef>
              <a:buNone/>
            </a:pPr>
            <a:r>
              <a:rPr lang="en-US" sz="3900" b="1" dirty="0">
                <a:solidFill>
                  <a:srgbClr val="002060"/>
                </a:solidFill>
              </a:rPr>
              <a:t>Feet are exposed to dangers caused by</a:t>
            </a:r>
          </a:p>
          <a:p>
            <a:pPr marL="1023938" indent="-685800">
              <a:lnSpc>
                <a:spcPct val="150000"/>
              </a:lnSpc>
              <a:spcBef>
                <a:spcPts val="0"/>
              </a:spcBef>
            </a:pPr>
            <a:r>
              <a:rPr lang="en-US" sz="3900" dirty="0">
                <a:solidFill>
                  <a:srgbClr val="002060"/>
                </a:solidFill>
              </a:rPr>
              <a:t>Rolling or falling objects</a:t>
            </a:r>
          </a:p>
          <a:p>
            <a:pPr marL="1023938" indent="-685800">
              <a:lnSpc>
                <a:spcPct val="150000"/>
              </a:lnSpc>
              <a:spcBef>
                <a:spcPts val="0"/>
              </a:spcBef>
            </a:pPr>
            <a:r>
              <a:rPr lang="en-US" sz="3900" dirty="0">
                <a:solidFill>
                  <a:srgbClr val="002060"/>
                </a:solidFill>
              </a:rPr>
              <a:t>Objects piercing sole</a:t>
            </a:r>
          </a:p>
          <a:p>
            <a:pPr marL="1023938" indent="-685800">
              <a:lnSpc>
                <a:spcPct val="150000"/>
              </a:lnSpc>
              <a:spcBef>
                <a:spcPts val="0"/>
              </a:spcBef>
            </a:pPr>
            <a:r>
              <a:rPr lang="en-US" sz="3900" dirty="0">
                <a:solidFill>
                  <a:srgbClr val="002060"/>
                </a:solidFill>
              </a:rPr>
              <a:t>Electrical hazards</a:t>
            </a:r>
          </a:p>
          <a:p>
            <a:pPr algn="r">
              <a:spcBef>
                <a:spcPts val="0"/>
              </a:spcBef>
              <a:buNone/>
            </a:pPr>
            <a:endParaRPr lang="en-US" sz="2700" dirty="0">
              <a:solidFill>
                <a:srgbClr val="002060"/>
              </a:solidFill>
            </a:endParaRPr>
          </a:p>
          <a:p>
            <a:pPr algn="r">
              <a:spcBef>
                <a:spcPts val="0"/>
              </a:spcBef>
              <a:buNone/>
            </a:pPr>
            <a:endParaRPr lang="en-US" sz="2700" dirty="0">
              <a:solidFill>
                <a:srgbClr val="002060"/>
              </a:solidFill>
            </a:endParaRPr>
          </a:p>
          <a:p>
            <a:pPr algn="r">
              <a:spcBef>
                <a:spcPts val="0"/>
              </a:spcBef>
              <a:buNone/>
            </a:pPr>
            <a:r>
              <a:rPr lang="en-US" sz="2700" dirty="0">
                <a:solidFill>
                  <a:srgbClr val="002060"/>
                </a:solidFill>
              </a:rPr>
              <a:t>29 CFR 1910.136(a)</a:t>
            </a:r>
          </a:p>
          <a:p>
            <a:pPr algn="r">
              <a:spcBef>
                <a:spcPts val="0"/>
              </a:spcBef>
              <a:buNone/>
            </a:pPr>
            <a:r>
              <a:rPr lang="en-US" sz="2700" dirty="0">
                <a:solidFill>
                  <a:srgbClr val="002060"/>
                </a:solidFill>
              </a:rPr>
              <a:t>29 CFR 1926</a:t>
            </a:r>
            <a:r>
              <a:rPr lang="en-US" sz="1650" dirty="0">
                <a:solidFill>
                  <a:srgbClr val="002060"/>
                </a:solidFill>
              </a:rPr>
              <a:t>.</a:t>
            </a:r>
            <a:endParaRPr lang="en-US" dirty="0">
              <a:solidFill>
                <a:srgbClr val="002060"/>
              </a:solidFill>
            </a:endParaRPr>
          </a:p>
        </p:txBody>
      </p:sp>
      <p:sp>
        <p:nvSpPr>
          <p:cNvPr id="3" name="Title 2">
            <a:extLst>
              <a:ext uri="{FF2B5EF4-FFF2-40B4-BE49-F238E27FC236}">
                <a16:creationId xmlns:a16="http://schemas.microsoft.com/office/drawing/2014/main" id="{7632F4C3-7FF9-7B44-9769-C352A80F73BF}"/>
              </a:ext>
            </a:extLst>
          </p:cNvPr>
          <p:cNvSpPr>
            <a:spLocks noGrp="1"/>
          </p:cNvSpPr>
          <p:nvPr>
            <p:ph type="title"/>
          </p:nvPr>
        </p:nvSpPr>
        <p:spPr>
          <a:xfrm>
            <a:off x="2286002" y="391037"/>
            <a:ext cx="13715999" cy="1382105"/>
          </a:xfrm>
        </p:spPr>
        <p:txBody>
          <a:bodyPr/>
          <a:lstStyle/>
          <a:p>
            <a:r>
              <a:rPr lang="en-US" dirty="0"/>
              <a:t>Protective Footwear Required When</a:t>
            </a:r>
          </a:p>
        </p:txBody>
      </p:sp>
      <p:pic>
        <p:nvPicPr>
          <p:cNvPr id="4" name="Picture 3" descr="1119SHOE"/>
          <p:cNvPicPr>
            <a:picLocks noChangeAspect="1" noChangeArrowheads="1"/>
          </p:cNvPicPr>
          <p:nvPr/>
        </p:nvPicPr>
        <p:blipFill>
          <a:blip r:embed="rId2" cstate="print"/>
          <a:srcRect/>
          <a:stretch>
            <a:fillRect/>
          </a:stretch>
        </p:blipFill>
        <p:spPr bwMode="auto">
          <a:xfrm>
            <a:off x="11038384" y="4386854"/>
            <a:ext cx="6985250" cy="2245932"/>
          </a:xfrm>
          <a:prstGeom prst="rect">
            <a:avLst/>
          </a:prstGeom>
          <a:noFill/>
          <a:ln w="9525">
            <a:noFill/>
            <a:miter lim="800000"/>
            <a:headEnd/>
            <a:tailEnd/>
          </a:ln>
        </p:spPr>
      </p:pic>
    </p:spTree>
    <p:extLst>
      <p:ext uri="{BB962C8B-B14F-4D97-AF65-F5344CB8AC3E}">
        <p14:creationId xmlns:p14="http://schemas.microsoft.com/office/powerpoint/2010/main" val="5975175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77500" y="2672134"/>
            <a:ext cx="9802983" cy="6901544"/>
          </a:xfrm>
        </p:spPr>
        <p:txBody>
          <a:bodyPr/>
          <a:lstStyle/>
          <a:p>
            <a:pPr>
              <a:spcBef>
                <a:spcPts val="0"/>
              </a:spcBef>
              <a:spcAft>
                <a:spcPts val="2700"/>
              </a:spcAft>
            </a:pPr>
            <a:r>
              <a:rPr lang="en-US" sz="3900" dirty="0">
                <a:solidFill>
                  <a:srgbClr val="002060"/>
                </a:solidFill>
              </a:rPr>
              <a:t>Slip-Trip-Fall are the 2</a:t>
            </a:r>
            <a:r>
              <a:rPr lang="en-US" sz="3900" baseline="30000" dirty="0">
                <a:solidFill>
                  <a:srgbClr val="002060"/>
                </a:solidFill>
              </a:rPr>
              <a:t>nd</a:t>
            </a:r>
            <a:r>
              <a:rPr lang="en-US" sz="3900" dirty="0">
                <a:solidFill>
                  <a:srgbClr val="002060"/>
                </a:solidFill>
              </a:rPr>
              <a:t> highest cause of injuries</a:t>
            </a:r>
          </a:p>
          <a:p>
            <a:pPr>
              <a:spcBef>
                <a:spcPts val="0"/>
              </a:spcBef>
              <a:spcAft>
                <a:spcPts val="2700"/>
              </a:spcAft>
            </a:pPr>
            <a:r>
              <a:rPr lang="en-US" sz="3900" dirty="0">
                <a:solidFill>
                  <a:srgbClr val="002060"/>
                </a:solidFill>
              </a:rPr>
              <a:t>Shoes are a major factor in slips</a:t>
            </a:r>
          </a:p>
          <a:p>
            <a:pPr>
              <a:spcBef>
                <a:spcPts val="0"/>
              </a:spcBef>
              <a:spcAft>
                <a:spcPts val="2700"/>
              </a:spcAft>
            </a:pPr>
            <a:r>
              <a:rPr lang="en-US" sz="3900" dirty="0">
                <a:solidFill>
                  <a:srgbClr val="002060"/>
                </a:solidFill>
              </a:rPr>
              <a:t>Proper condition and material of soles is critical</a:t>
            </a:r>
          </a:p>
          <a:p>
            <a:pPr>
              <a:spcBef>
                <a:spcPts val="0"/>
              </a:spcBef>
              <a:spcAft>
                <a:spcPts val="0"/>
              </a:spcAft>
            </a:pPr>
            <a:r>
              <a:rPr lang="en-US" sz="3900" dirty="0">
                <a:solidFill>
                  <a:srgbClr val="002060"/>
                </a:solidFill>
              </a:rPr>
              <a:t>Should be part of JSO and </a:t>
            </a:r>
          </a:p>
          <a:p>
            <a:pPr>
              <a:spcBef>
                <a:spcPts val="0"/>
              </a:spcBef>
              <a:spcAft>
                <a:spcPts val="2700"/>
              </a:spcAft>
              <a:buNone/>
            </a:pPr>
            <a:r>
              <a:rPr lang="en-US" sz="3900" dirty="0">
                <a:solidFill>
                  <a:srgbClr val="002060"/>
                </a:solidFill>
              </a:rPr>
              <a:t>	routine PPE inspections</a:t>
            </a:r>
          </a:p>
        </p:txBody>
      </p:sp>
      <p:sp>
        <p:nvSpPr>
          <p:cNvPr id="2" name="Title 1"/>
          <p:cNvSpPr>
            <a:spLocks noGrp="1"/>
          </p:cNvSpPr>
          <p:nvPr>
            <p:ph type="title"/>
          </p:nvPr>
        </p:nvSpPr>
        <p:spPr/>
        <p:txBody>
          <a:bodyPr/>
          <a:lstStyle/>
          <a:p>
            <a:r>
              <a:rPr lang="en-US" dirty="0"/>
              <a:t>Slip Prevention</a:t>
            </a:r>
          </a:p>
        </p:txBody>
      </p:sp>
      <p:pic>
        <p:nvPicPr>
          <p:cNvPr id="5" name="Picture 4"/>
          <p:cNvPicPr>
            <a:picLocks noChangeAspect="1"/>
          </p:cNvPicPr>
          <p:nvPr/>
        </p:nvPicPr>
        <p:blipFill>
          <a:blip r:embed="rId3"/>
          <a:stretch>
            <a:fillRect/>
          </a:stretch>
        </p:blipFill>
        <p:spPr>
          <a:xfrm>
            <a:off x="914400" y="2966822"/>
            <a:ext cx="5329611" cy="6312165"/>
          </a:xfrm>
          <a:prstGeom prst="rect">
            <a:avLst/>
          </a:prstGeom>
        </p:spPr>
      </p:pic>
      <p:cxnSp>
        <p:nvCxnSpPr>
          <p:cNvPr id="6" name="Straight Connector 5"/>
          <p:cNvCxnSpPr>
            <a:cxnSpLocks/>
          </p:cNvCxnSpPr>
          <p:nvPr/>
        </p:nvCxnSpPr>
        <p:spPr>
          <a:xfrm>
            <a:off x="2021594" y="3845581"/>
            <a:ext cx="3231551" cy="432438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52058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PPE Storage</a:t>
            </a:r>
          </a:p>
        </p:txBody>
      </p:sp>
      <p:sp>
        <p:nvSpPr>
          <p:cNvPr id="3" name="Content Placeholder 2"/>
          <p:cNvSpPr>
            <a:spLocks noGrp="1"/>
          </p:cNvSpPr>
          <p:nvPr>
            <p:ph sz="half" idx="1"/>
          </p:nvPr>
        </p:nvSpPr>
        <p:spPr>
          <a:xfrm>
            <a:off x="9662292" y="2732228"/>
            <a:ext cx="8168508" cy="6788945"/>
          </a:xfrm>
        </p:spPr>
        <p:txBody>
          <a:bodyPr/>
          <a:lstStyle/>
          <a:p>
            <a:r>
              <a:rPr lang="en-US" sz="4200" dirty="0">
                <a:solidFill>
                  <a:srgbClr val="002060"/>
                </a:solidFill>
              </a:rPr>
              <a:t>Store in clean, well-ventilated areas</a:t>
            </a:r>
          </a:p>
          <a:p>
            <a:pPr>
              <a:buNone/>
            </a:pPr>
            <a:endParaRPr lang="en-US" sz="4200" dirty="0">
              <a:solidFill>
                <a:srgbClr val="002060"/>
              </a:solidFill>
            </a:endParaRPr>
          </a:p>
          <a:p>
            <a:r>
              <a:rPr lang="en-US" sz="4200" dirty="0">
                <a:solidFill>
                  <a:srgbClr val="002060"/>
                </a:solidFill>
              </a:rPr>
              <a:t>Store away from UV rays, harmful chemicals, dust, etc.</a:t>
            </a:r>
          </a:p>
          <a:p>
            <a:pPr>
              <a:buNone/>
            </a:pPr>
            <a:endParaRPr lang="en-US" sz="4200" dirty="0">
              <a:solidFill>
                <a:srgbClr val="002060"/>
              </a:solidFill>
            </a:endParaRPr>
          </a:p>
          <a:p>
            <a:r>
              <a:rPr lang="en-US" sz="4200" dirty="0">
                <a:solidFill>
                  <a:srgbClr val="002060"/>
                </a:solidFill>
              </a:rPr>
              <a:t>Easily accessible</a:t>
            </a:r>
          </a:p>
        </p:txBody>
      </p:sp>
      <p:pic>
        <p:nvPicPr>
          <p:cNvPr id="5" name="Content Placeholder 4" descr="100_2624.jpg"/>
          <p:cNvPicPr>
            <a:picLocks noGrp="1" noChangeAspect="1"/>
          </p:cNvPicPr>
          <p:nvPr>
            <p:ph sz="half" idx="4294967295"/>
          </p:nvPr>
        </p:nvPicPr>
        <p:blipFill>
          <a:blip r:embed="rId3" cstate="print">
            <a:extLst>
              <a:ext uri="{BEBA8EAE-BF5A-486C-A8C5-ECC9F3942E4B}">
                <a14:imgProps xmlns:a14="http://schemas.microsoft.com/office/drawing/2010/main">
                  <a14:imgLayer r:embed="rId4">
                    <a14:imgEffect>
                      <a14:brightnessContrast bright="40000"/>
                    </a14:imgEffect>
                  </a14:imgLayer>
                </a14:imgProps>
              </a:ext>
            </a:extLst>
          </a:blip>
          <a:srcRect l="3774" r="16982"/>
          <a:stretch>
            <a:fillRect/>
          </a:stretch>
        </p:blipFill>
        <p:spPr>
          <a:xfrm>
            <a:off x="2686052" y="3373616"/>
            <a:ext cx="6483323" cy="6147557"/>
          </a:xfrm>
          <a:prstGeom prst="rect">
            <a:avLst/>
          </a:prstGeom>
        </p:spPr>
      </p:pic>
      <p:sp>
        <p:nvSpPr>
          <p:cNvPr id="6" name="TextBox 5"/>
          <p:cNvSpPr txBox="1"/>
          <p:nvPr/>
        </p:nvSpPr>
        <p:spPr>
          <a:xfrm>
            <a:off x="2441277" y="8802144"/>
            <a:ext cx="2400300" cy="923330"/>
          </a:xfrm>
          <a:prstGeom prst="rect">
            <a:avLst/>
          </a:prstGeom>
          <a:solidFill>
            <a:srgbClr val="00B0F0"/>
          </a:solidFill>
          <a:ln>
            <a:solidFill>
              <a:srgbClr val="002060"/>
            </a:solidFill>
          </a:ln>
        </p:spPr>
        <p:txBody>
          <a:bodyPr wrap="square" rtlCol="0">
            <a:spAutoFit/>
          </a:bodyPr>
          <a:lstStyle/>
          <a:p>
            <a:pPr algn="ctr" defTabSz="1371600" fontAlgn="base">
              <a:spcBef>
                <a:spcPct val="0"/>
              </a:spcBef>
              <a:spcAft>
                <a:spcPct val="0"/>
              </a:spcAft>
            </a:pPr>
            <a:r>
              <a:rPr lang="en-US" sz="2700" b="1" dirty="0">
                <a:solidFill>
                  <a:srgbClr val="000000"/>
                </a:solidFill>
                <a:latin typeface="Arial" pitchFamily="34" charset="0"/>
              </a:rPr>
              <a:t>Chainsaw cabinet</a:t>
            </a:r>
          </a:p>
        </p:txBody>
      </p:sp>
      <p:sp>
        <p:nvSpPr>
          <p:cNvPr id="7" name="TextBox 6"/>
          <p:cNvSpPr txBox="1"/>
          <p:nvPr/>
        </p:nvSpPr>
        <p:spPr>
          <a:xfrm>
            <a:off x="6479545" y="2849333"/>
            <a:ext cx="2979356" cy="923330"/>
          </a:xfrm>
          <a:prstGeom prst="rect">
            <a:avLst/>
          </a:prstGeom>
          <a:solidFill>
            <a:srgbClr val="00B0F0"/>
          </a:solidFill>
          <a:ln>
            <a:solidFill>
              <a:srgbClr val="002060"/>
            </a:solidFill>
          </a:ln>
        </p:spPr>
        <p:txBody>
          <a:bodyPr wrap="square" rtlCol="0">
            <a:spAutoFit/>
          </a:bodyPr>
          <a:lstStyle/>
          <a:p>
            <a:pPr algn="ctr" defTabSz="1371600" fontAlgn="base">
              <a:spcBef>
                <a:spcPct val="0"/>
              </a:spcBef>
              <a:spcAft>
                <a:spcPct val="0"/>
              </a:spcAft>
            </a:pPr>
            <a:r>
              <a:rPr lang="en-US" sz="2700" b="1" dirty="0">
                <a:solidFill>
                  <a:srgbClr val="000000"/>
                </a:solidFill>
                <a:latin typeface="Arial" pitchFamily="34" charset="0"/>
              </a:rPr>
              <a:t>Chainsaw chaps in cabinet</a:t>
            </a:r>
          </a:p>
        </p:txBody>
      </p:sp>
      <p:sp>
        <p:nvSpPr>
          <p:cNvPr id="8" name="Down Arrow 7"/>
          <p:cNvSpPr/>
          <p:nvPr/>
        </p:nvSpPr>
        <p:spPr>
          <a:xfrm>
            <a:off x="7683471" y="3858095"/>
            <a:ext cx="571500" cy="685800"/>
          </a:xfrm>
          <a:prstGeom prst="down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Tree>
    <p:extLst>
      <p:ext uri="{BB962C8B-B14F-4D97-AF65-F5344CB8AC3E}">
        <p14:creationId xmlns:p14="http://schemas.microsoft.com/office/powerpoint/2010/main" val="276839021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 Inspection of PPE</a:t>
            </a:r>
          </a:p>
        </p:txBody>
      </p:sp>
      <p:sp>
        <p:nvSpPr>
          <p:cNvPr id="3" name="Content Placeholder 2"/>
          <p:cNvSpPr>
            <a:spLocks noGrp="1"/>
          </p:cNvSpPr>
          <p:nvPr>
            <p:ph sz="half" idx="1"/>
          </p:nvPr>
        </p:nvSpPr>
        <p:spPr>
          <a:xfrm>
            <a:off x="914400" y="2628902"/>
            <a:ext cx="9715500" cy="6788945"/>
          </a:xfrm>
        </p:spPr>
        <p:txBody>
          <a:bodyPr/>
          <a:lstStyle/>
          <a:p>
            <a:pPr>
              <a:spcAft>
                <a:spcPts val="1800"/>
              </a:spcAft>
            </a:pPr>
            <a:r>
              <a:rPr lang="en-US" sz="3900" dirty="0">
                <a:solidFill>
                  <a:srgbClr val="002060"/>
                </a:solidFill>
              </a:rPr>
              <a:t>Employers must ensure PPE is in a “sanitary &amp; reliable” condition</a:t>
            </a:r>
          </a:p>
          <a:p>
            <a:pPr lvl="1">
              <a:spcAft>
                <a:spcPts val="5400"/>
              </a:spcAft>
              <a:buFont typeface="Courier New" panose="02070309020205020404" pitchFamily="49" charset="0"/>
              <a:buChar char="o"/>
            </a:pPr>
            <a:r>
              <a:rPr lang="en-US" sz="3900" dirty="0">
                <a:solidFill>
                  <a:srgbClr val="002060"/>
                </a:solidFill>
              </a:rPr>
              <a:t>Do not use defective PPE</a:t>
            </a:r>
          </a:p>
          <a:p>
            <a:r>
              <a:rPr lang="en-US" sz="3900" dirty="0">
                <a:solidFill>
                  <a:srgbClr val="002060"/>
                </a:solidFill>
              </a:rPr>
              <a:t>Employers should conduct an annual PPE Inspection</a:t>
            </a:r>
          </a:p>
          <a:p>
            <a:pPr lvl="1">
              <a:buFont typeface="Courier New" panose="02070309020205020404" pitchFamily="49" charset="0"/>
              <a:buChar char="o"/>
            </a:pPr>
            <a:r>
              <a:rPr lang="en-US" sz="3900" dirty="0">
                <a:solidFill>
                  <a:srgbClr val="002060"/>
                </a:solidFill>
              </a:rPr>
              <a:t>Documented</a:t>
            </a:r>
          </a:p>
        </p:txBody>
      </p:sp>
      <p:pic>
        <p:nvPicPr>
          <p:cNvPr id="5" name="Content Placeholder 4" descr="inspecting hard hat.jpg"/>
          <p:cNvPicPr>
            <a:picLocks noGrp="1" noChangeAspect="1"/>
          </p:cNvPicPr>
          <p:nvPr>
            <p:ph sz="half" idx="4294967295"/>
          </p:nvPr>
        </p:nvPicPr>
        <p:blipFill>
          <a:blip r:embed="rId3" cstate="print"/>
          <a:stretch>
            <a:fillRect/>
          </a:stretch>
        </p:blipFill>
        <p:spPr>
          <a:xfrm>
            <a:off x="11495165" y="2628902"/>
            <a:ext cx="6365672" cy="6451307"/>
          </a:xfrm>
          <a:prstGeom prst="rect">
            <a:avLst/>
          </a:prstGeom>
        </p:spPr>
      </p:pic>
    </p:spTree>
    <p:extLst>
      <p:ext uri="{BB962C8B-B14F-4D97-AF65-F5344CB8AC3E}">
        <p14:creationId xmlns:p14="http://schemas.microsoft.com/office/powerpoint/2010/main" val="35290062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IMG_1521.jpg"/>
          <p:cNvPicPr>
            <a:picLocks noGrp="1" noChangeAspect="1"/>
          </p:cNvPicPr>
          <p:nvPr>
            <p:ph idx="1"/>
          </p:nvPr>
        </p:nvPicPr>
        <p:blipFill>
          <a:blip r:embed="rId3" cstate="print"/>
          <a:stretch>
            <a:fillRect/>
          </a:stretch>
        </p:blipFill>
        <p:spPr>
          <a:xfrm>
            <a:off x="10411436" y="2410846"/>
            <a:ext cx="5280660" cy="3958937"/>
          </a:xfrm>
          <a:prstGeom prst="ellipse">
            <a:avLst/>
          </a:prstGeom>
          <a:ln w="28575">
            <a:solidFill>
              <a:srgbClr val="FF0000"/>
            </a:solidFill>
          </a:ln>
        </p:spPr>
      </p:pic>
      <p:sp>
        <p:nvSpPr>
          <p:cNvPr id="5" name="Title 4"/>
          <p:cNvSpPr>
            <a:spLocks noGrp="1"/>
          </p:cNvSpPr>
          <p:nvPr>
            <p:ph type="title"/>
          </p:nvPr>
        </p:nvSpPr>
        <p:spPr>
          <a:xfrm>
            <a:off x="2027210" y="391037"/>
            <a:ext cx="13974791" cy="1382105"/>
          </a:xfrm>
        </p:spPr>
        <p:txBody>
          <a:bodyPr/>
          <a:lstStyle/>
          <a:p>
            <a:r>
              <a:rPr lang="en-US" dirty="0"/>
              <a:t>Defective PPE SHALL not be used</a:t>
            </a:r>
            <a:br>
              <a:rPr lang="en-US" dirty="0"/>
            </a:br>
            <a:r>
              <a:rPr lang="en-US" sz="3600" dirty="0"/>
              <a:t>29 CFR 1910.132(e)</a:t>
            </a:r>
          </a:p>
        </p:txBody>
      </p:sp>
      <p:pic>
        <p:nvPicPr>
          <p:cNvPr id="11" name="Content Placeholder 10" descr="IMG_1522.jpg"/>
          <p:cNvPicPr>
            <a:picLocks noGrp="1" noChangeAspect="1"/>
          </p:cNvPicPr>
          <p:nvPr>
            <p:ph sz="quarter" idx="4294967295"/>
          </p:nvPr>
        </p:nvPicPr>
        <p:blipFill>
          <a:blip r:embed="rId4" cstate="print"/>
          <a:srcRect l="4255" t="6758"/>
          <a:stretch>
            <a:fillRect/>
          </a:stretch>
        </p:blipFill>
        <p:spPr>
          <a:xfrm>
            <a:off x="2518916" y="2501621"/>
            <a:ext cx="5143500" cy="3155156"/>
          </a:xfrm>
          <a:prstGeom prst="ellipse">
            <a:avLst/>
          </a:prstGeom>
          <a:ln w="28575">
            <a:solidFill>
              <a:srgbClr val="FF0000"/>
            </a:solidFill>
          </a:ln>
        </p:spPr>
      </p:pic>
      <p:pic>
        <p:nvPicPr>
          <p:cNvPr id="4099" name="Picture 3" descr="F:\Risk Control\Annual Files\2011\Technical\Resource Photos\PPE_Torso, Feet, Fall\100_2504.jpg"/>
          <p:cNvPicPr>
            <a:picLocks noGrp="1" noChangeAspect="1" noChangeArrowheads="1"/>
          </p:cNvPicPr>
          <p:nvPr>
            <p:ph sz="quarter" idx="4294967295"/>
          </p:nvPr>
        </p:nvPicPr>
        <p:blipFill>
          <a:blip r:embed="rId5" cstate="print"/>
          <a:srcRect l="6726" r="5836"/>
          <a:stretch>
            <a:fillRect/>
          </a:stretch>
        </p:blipFill>
        <p:spPr bwMode="auto">
          <a:xfrm>
            <a:off x="10586909" y="6149577"/>
            <a:ext cx="4457700" cy="3474243"/>
          </a:xfrm>
          <a:prstGeom prst="ellipse">
            <a:avLst/>
          </a:prstGeom>
          <a:noFill/>
          <a:ln w="28575">
            <a:solidFill>
              <a:srgbClr val="FF0000"/>
            </a:solidFill>
          </a:ln>
        </p:spPr>
      </p:pic>
      <p:pic>
        <p:nvPicPr>
          <p:cNvPr id="4100" name="Picture 4" descr="F:\Risk Control\Annual Files\2011\Technical\Resource Photos\PPE_Torso, Feet, Fall\100_2273.jpg"/>
          <p:cNvPicPr>
            <a:picLocks noGrp="1" noChangeAspect="1" noChangeArrowheads="1"/>
          </p:cNvPicPr>
          <p:nvPr>
            <p:ph sz="quarter" idx="4294967295"/>
          </p:nvPr>
        </p:nvPicPr>
        <p:blipFill>
          <a:blip r:embed="rId6" cstate="print"/>
          <a:srcRect/>
          <a:stretch>
            <a:fillRect/>
          </a:stretch>
        </p:blipFill>
        <p:spPr bwMode="auto">
          <a:xfrm>
            <a:off x="2570675" y="5786174"/>
            <a:ext cx="5212557" cy="3817145"/>
          </a:xfrm>
          <a:prstGeom prst="ellipse">
            <a:avLst/>
          </a:prstGeom>
          <a:noFill/>
          <a:ln w="28575">
            <a:solidFill>
              <a:srgbClr val="FF0000"/>
            </a:solidFill>
          </a:ln>
        </p:spPr>
      </p:pic>
      <p:pic>
        <p:nvPicPr>
          <p:cNvPr id="7" name="Picture 6" descr="IMG_1589.jpg"/>
          <p:cNvPicPr>
            <a:picLocks noChangeAspect="1"/>
          </p:cNvPicPr>
          <p:nvPr/>
        </p:nvPicPr>
        <p:blipFill>
          <a:blip r:embed="rId7" cstate="print"/>
          <a:srcRect l="6557" r="1776" b="8654"/>
          <a:stretch>
            <a:fillRect/>
          </a:stretch>
        </p:blipFill>
        <p:spPr>
          <a:xfrm rot="16200000">
            <a:off x="6500003" y="3612273"/>
            <a:ext cx="5029200" cy="3976854"/>
          </a:xfrm>
          <a:prstGeom prst="ellipse">
            <a:avLst/>
          </a:prstGeom>
          <a:ln w="28575">
            <a:solidFill>
              <a:srgbClr val="FF0000"/>
            </a:solidFill>
          </a:ln>
        </p:spPr>
      </p:pic>
    </p:spTree>
    <p:extLst>
      <p:ext uri="{BB962C8B-B14F-4D97-AF65-F5344CB8AC3E}">
        <p14:creationId xmlns:p14="http://schemas.microsoft.com/office/powerpoint/2010/main" val="323508274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7439611" y="4383156"/>
            <a:ext cx="10524542" cy="2595870"/>
          </a:xfrm>
        </p:spPr>
        <p:txBody>
          <a:bodyPr/>
          <a:lstStyle/>
          <a:p>
            <a:r>
              <a:rPr lang="en-US" b="1" dirty="0"/>
              <a:t>Regulatory Requirements</a:t>
            </a:r>
          </a:p>
        </p:txBody>
      </p:sp>
      <p:sp>
        <p:nvSpPr>
          <p:cNvPr id="3" name="Content Placeholder 2"/>
          <p:cNvSpPr>
            <a:spLocks noGrp="1"/>
          </p:cNvSpPr>
          <p:nvPr>
            <p:ph sz="quarter" idx="11"/>
          </p:nvPr>
        </p:nvSpPr>
        <p:spPr>
          <a:xfrm>
            <a:off x="9338936" y="7663663"/>
            <a:ext cx="8625216" cy="712694"/>
          </a:xfrm>
        </p:spPr>
        <p:txBody>
          <a:bodyPr/>
          <a:lstStyle/>
          <a:p>
            <a:r>
              <a:rPr lang="en-US" sz="5400" dirty="0">
                <a:solidFill>
                  <a:srgbClr val="F68D25"/>
                </a:solidFill>
              </a:rPr>
              <a:t>Asbestos, Lead &amp; Silica</a:t>
            </a:r>
          </a:p>
        </p:txBody>
      </p:sp>
    </p:spTree>
    <p:extLst>
      <p:ext uri="{BB962C8B-B14F-4D97-AF65-F5344CB8AC3E}">
        <p14:creationId xmlns:p14="http://schemas.microsoft.com/office/powerpoint/2010/main" val="38917766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2" y="391037"/>
            <a:ext cx="13715999" cy="1382105"/>
          </a:xfrm>
        </p:spPr>
        <p:txBody>
          <a:bodyPr/>
          <a:lstStyle/>
          <a:p>
            <a:r>
              <a:rPr lang="en-US" dirty="0"/>
              <a:t>Buildings Built Before 1978 &amp; 1980</a:t>
            </a:r>
          </a:p>
        </p:txBody>
      </p:sp>
      <p:sp>
        <p:nvSpPr>
          <p:cNvPr id="6" name="Content Placeholder 4"/>
          <p:cNvSpPr>
            <a:spLocks noGrp="1"/>
          </p:cNvSpPr>
          <p:nvPr>
            <p:ph idx="1"/>
          </p:nvPr>
        </p:nvSpPr>
        <p:spPr>
          <a:xfrm>
            <a:off x="903604" y="3369091"/>
            <a:ext cx="12604532" cy="4860512"/>
          </a:xfrm>
        </p:spPr>
        <p:txBody>
          <a:bodyPr/>
          <a:lstStyle/>
          <a:p>
            <a:r>
              <a:rPr lang="en-US" sz="3900" dirty="0"/>
              <a:t>Up to 1978:  Lead paint &amp; solder</a:t>
            </a:r>
          </a:p>
          <a:p>
            <a:pPr marL="342860" indent="0">
              <a:buNone/>
            </a:pPr>
            <a:endParaRPr lang="en-US" sz="3900" dirty="0"/>
          </a:p>
          <a:p>
            <a:r>
              <a:rPr lang="en-US" sz="3900" dirty="0"/>
              <a:t>Up to 1980:  Asbestos</a:t>
            </a:r>
          </a:p>
          <a:p>
            <a:pPr marL="0" indent="0">
              <a:buNone/>
            </a:pPr>
            <a:endParaRPr lang="en-US" sz="3900" dirty="0"/>
          </a:p>
          <a:p>
            <a:r>
              <a:rPr lang="en-US" sz="3900" dirty="0"/>
              <a:t>Silica-containing materials are still used extensively</a:t>
            </a:r>
          </a:p>
        </p:txBody>
      </p:sp>
    </p:spTree>
    <p:extLst>
      <p:ext uri="{BB962C8B-B14F-4D97-AF65-F5344CB8AC3E}">
        <p14:creationId xmlns:p14="http://schemas.microsoft.com/office/powerpoint/2010/main" val="24727650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904241" y="2385957"/>
            <a:ext cx="8796213" cy="6814458"/>
          </a:xfrm>
        </p:spPr>
        <p:txBody>
          <a:bodyPr/>
          <a:lstStyle/>
          <a:p>
            <a:pPr marL="762000" indent="-685800">
              <a:spcAft>
                <a:spcPts val="2700"/>
              </a:spcAft>
            </a:pPr>
            <a:r>
              <a:rPr lang="en-US" sz="3900" dirty="0">
                <a:solidFill>
                  <a:srgbClr val="002060"/>
                </a:solidFill>
              </a:rPr>
              <a:t>Naturally-occurring minerals</a:t>
            </a:r>
          </a:p>
          <a:p>
            <a:pPr marL="685800" indent="-597695"/>
            <a:r>
              <a:rPr lang="en-US" sz="3900" dirty="0">
                <a:solidFill>
                  <a:srgbClr val="002060"/>
                </a:solidFill>
              </a:rPr>
              <a:t>Asbestos fibers: </a:t>
            </a:r>
          </a:p>
          <a:p>
            <a:pPr marL="1371521" lvl="1" indent="-685800">
              <a:buFont typeface="Courier New" panose="02070309020205020404" pitchFamily="49" charset="0"/>
              <a:buChar char="o"/>
            </a:pPr>
            <a:r>
              <a:rPr lang="en-US" sz="3900" dirty="0">
                <a:solidFill>
                  <a:srgbClr val="002060"/>
                </a:solidFill>
              </a:rPr>
              <a:t>Much finer than human hair,  spider web or glass wool</a:t>
            </a:r>
          </a:p>
          <a:p>
            <a:pPr marL="685800" indent="-685800"/>
            <a:r>
              <a:rPr lang="en-US" sz="3900" dirty="0">
                <a:solidFill>
                  <a:srgbClr val="002060"/>
                </a:solidFill>
              </a:rPr>
              <a:t>Friable vs. Non friable </a:t>
            </a:r>
          </a:p>
        </p:txBody>
      </p:sp>
      <p:sp>
        <p:nvSpPr>
          <p:cNvPr id="4" name="Title 3"/>
          <p:cNvSpPr>
            <a:spLocks noGrp="1"/>
          </p:cNvSpPr>
          <p:nvPr>
            <p:ph type="title"/>
          </p:nvPr>
        </p:nvSpPr>
        <p:spPr/>
        <p:txBody>
          <a:bodyPr/>
          <a:lstStyle/>
          <a:p>
            <a:r>
              <a:rPr lang="en-US" dirty="0"/>
              <a:t>Asbestos</a:t>
            </a:r>
          </a:p>
        </p:txBody>
      </p:sp>
      <p:pic>
        <p:nvPicPr>
          <p:cNvPr id="5" name="Picture 2"/>
          <p:cNvPicPr>
            <a:picLocks noGrp="1" noChangeAspect="1" noChangeArrowheads="1"/>
          </p:cNvPicPr>
          <p:nvPr>
            <p:ph sz="half" idx="11"/>
          </p:nvPr>
        </p:nvPicPr>
        <p:blipFill>
          <a:blip r:embed="rId3" cstate="print">
            <a:extLst>
              <a:ext uri="{28A0092B-C50C-407E-A947-70E740481C1C}">
                <a14:useLocalDpi xmlns:a14="http://schemas.microsoft.com/office/drawing/2010/main" val="0"/>
              </a:ext>
            </a:extLst>
          </a:blip>
          <a:srcRect/>
          <a:stretch>
            <a:fillRect/>
          </a:stretch>
        </p:blipFill>
        <p:spPr bwMode="auto">
          <a:xfrm>
            <a:off x="12515105" y="2769613"/>
            <a:ext cx="4868655" cy="604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ounded Rectangle 5"/>
          <p:cNvSpPr/>
          <p:nvPr/>
        </p:nvSpPr>
        <p:spPr>
          <a:xfrm>
            <a:off x="655983" y="6780727"/>
            <a:ext cx="11032434" cy="2816156"/>
          </a:xfrm>
          <a:prstGeom prst="roundRect">
            <a:avLst/>
          </a:prstGeom>
          <a:solidFill>
            <a:srgbClr val="FFFF99"/>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371600" fontAlgn="base">
              <a:spcBef>
                <a:spcPct val="0"/>
              </a:spcBef>
              <a:spcAft>
                <a:spcPts val="1800"/>
              </a:spcAft>
              <a:defRPr/>
            </a:pPr>
            <a:r>
              <a:rPr lang="en-US" sz="3900">
                <a:solidFill>
                  <a:srgbClr val="002060"/>
                </a:solidFill>
                <a:latin typeface="Arial" pitchFamily="34" charset="0"/>
              </a:rPr>
              <a:t>Fibers: </a:t>
            </a:r>
          </a:p>
          <a:p>
            <a:pPr marL="421482" indent="-421482" defTabSz="1371600" fontAlgn="base">
              <a:spcBef>
                <a:spcPct val="0"/>
              </a:spcBef>
              <a:spcAft>
                <a:spcPts val="1800"/>
              </a:spcAft>
              <a:buFont typeface="Arial" panose="020B0604020202020204" pitchFamily="34" charset="0"/>
              <a:buChar char="•"/>
              <a:defRPr/>
            </a:pPr>
            <a:r>
              <a:rPr lang="en-US" sz="3900">
                <a:solidFill>
                  <a:srgbClr val="002060"/>
                </a:solidFill>
                <a:latin typeface="Arial" pitchFamily="34" charset="0"/>
              </a:rPr>
              <a:t>Stay airborne for extended periods</a:t>
            </a:r>
          </a:p>
          <a:p>
            <a:pPr marL="421482" indent="-421482" defTabSz="1371600" fontAlgn="base">
              <a:spcBef>
                <a:spcPct val="0"/>
              </a:spcBef>
              <a:spcAft>
                <a:spcPts val="1800"/>
              </a:spcAft>
              <a:buFont typeface="Arial" panose="020B0604020202020204" pitchFamily="34" charset="0"/>
              <a:buChar char="•"/>
              <a:defRPr/>
            </a:pPr>
            <a:r>
              <a:rPr lang="en-US" sz="3900">
                <a:solidFill>
                  <a:srgbClr val="002060"/>
                </a:solidFill>
                <a:latin typeface="Arial" pitchFamily="34" charset="0"/>
              </a:rPr>
              <a:t>Reach the deepest part of the lung if inhaled</a:t>
            </a:r>
            <a:endParaRPr lang="en-US" sz="3900" dirty="0">
              <a:solidFill>
                <a:srgbClr val="002060"/>
              </a:solidFill>
              <a:latin typeface="Arial" pitchFamily="34" charset="0"/>
            </a:endParaRPr>
          </a:p>
        </p:txBody>
      </p:sp>
    </p:spTree>
    <p:extLst>
      <p:ext uri="{BB962C8B-B14F-4D97-AF65-F5344CB8AC3E}">
        <p14:creationId xmlns:p14="http://schemas.microsoft.com/office/powerpoint/2010/main" val="309151933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481482" y="5879534"/>
            <a:ext cx="5627613" cy="4071492"/>
          </a:xfrm>
          <a:prstGeom prst="rect">
            <a:avLst/>
          </a:prstGeom>
        </p:spPr>
      </p:pic>
      <p:sp>
        <p:nvSpPr>
          <p:cNvPr id="3" name="Content Placeholder 2"/>
          <p:cNvSpPr>
            <a:spLocks noGrp="1"/>
          </p:cNvSpPr>
          <p:nvPr>
            <p:ph sz="half" idx="11"/>
          </p:nvPr>
        </p:nvSpPr>
        <p:spPr>
          <a:xfrm>
            <a:off x="268356" y="2371721"/>
            <a:ext cx="18019644" cy="7614557"/>
          </a:xfrm>
        </p:spPr>
        <p:txBody>
          <a:bodyPr/>
          <a:lstStyle/>
          <a:p>
            <a:pPr marL="685800" indent="-685800">
              <a:spcAft>
                <a:spcPts val="1800"/>
              </a:spcAft>
            </a:pPr>
            <a:r>
              <a:rPr lang="en-US" sz="3900" dirty="0">
                <a:solidFill>
                  <a:srgbClr val="002060"/>
                </a:solidFill>
              </a:rPr>
              <a:t>Must presume thermal insulating materials are ACM (in pre-1980 buildings), until analyzed.</a:t>
            </a:r>
          </a:p>
          <a:p>
            <a:pPr marL="685800" indent="-685800">
              <a:spcAft>
                <a:spcPts val="1800"/>
              </a:spcAft>
            </a:pPr>
            <a:r>
              <a:rPr lang="en-US" sz="3900" dirty="0">
                <a:solidFill>
                  <a:srgbClr val="002060"/>
                </a:solidFill>
              </a:rPr>
              <a:t>Must presume asphalt &amp; vinyl floor materials are ACM (in pre-1980 buildings), until analyzed.</a:t>
            </a:r>
          </a:p>
        </p:txBody>
      </p:sp>
      <p:sp>
        <p:nvSpPr>
          <p:cNvPr id="4" name="Title 3"/>
          <p:cNvSpPr>
            <a:spLocks noGrp="1"/>
          </p:cNvSpPr>
          <p:nvPr>
            <p:ph type="title"/>
          </p:nvPr>
        </p:nvSpPr>
        <p:spPr>
          <a:xfrm>
            <a:off x="2286000" y="0"/>
            <a:ext cx="13716000" cy="2095500"/>
          </a:xfrm>
        </p:spPr>
        <p:txBody>
          <a:bodyPr/>
          <a:lstStyle/>
          <a:p>
            <a:r>
              <a:rPr lang="en-US" dirty="0"/>
              <a:t>Employers Must </a:t>
            </a:r>
            <a:br>
              <a:rPr lang="en-US" dirty="0"/>
            </a:br>
            <a:r>
              <a:rPr lang="en-US" dirty="0"/>
              <a:t>Communicate Hazard</a:t>
            </a:r>
          </a:p>
        </p:txBody>
      </p:sp>
      <p:sp>
        <p:nvSpPr>
          <p:cNvPr id="2" name="Content Placeholder 2">
            <a:extLst>
              <a:ext uri="{FF2B5EF4-FFF2-40B4-BE49-F238E27FC236}">
                <a16:creationId xmlns:a16="http://schemas.microsoft.com/office/drawing/2014/main" id="{04523926-5EF8-344C-2788-A60E2CBB3312}"/>
              </a:ext>
            </a:extLst>
          </p:cNvPr>
          <p:cNvSpPr txBox="1">
            <a:spLocks/>
          </p:cNvSpPr>
          <p:nvPr/>
        </p:nvSpPr>
        <p:spPr bwMode="auto">
          <a:xfrm>
            <a:off x="178905" y="5157047"/>
            <a:ext cx="11300793" cy="7614557"/>
          </a:xfrm>
          <a:prstGeom prst="rect">
            <a:avLst/>
          </a:prstGeom>
          <a:noFill/>
          <a:ln w="9525">
            <a:noFill/>
            <a:miter lim="800000"/>
            <a:headEnd/>
            <a:tailEnd/>
          </a:ln>
        </p:spPr>
        <p:txBody>
          <a:bodyPr vert="horz" wrap="square" lIns="137144" tIns="68571" rIns="137144" bIns="68571" numCol="1" anchor="t" anchorCtr="0" compatLnSpc="1">
            <a:prstTxWarp prst="textNoShape">
              <a:avLst/>
            </a:prstTxWarp>
          </a:bodyPr>
          <a:lstStyle>
            <a:lvl1pPr marL="571433" indent="-342860" algn="l" rtl="0" eaLnBrk="0" fontAlgn="base" hangingPunct="0">
              <a:spcBef>
                <a:spcPct val="0"/>
              </a:spcBef>
              <a:spcAft>
                <a:spcPts val="600"/>
              </a:spcAft>
              <a:buClr>
                <a:srgbClr val="F18A00"/>
              </a:buClr>
              <a:buSzPct val="90000"/>
              <a:buFont typeface="Wingdings" pitchFamily="2" charset="2"/>
              <a:buChar char="§"/>
              <a:defRPr sz="2400">
                <a:solidFill>
                  <a:srgbClr val="002856"/>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F18A00"/>
              </a:buClr>
              <a:buSzPct val="75000"/>
              <a:buFont typeface="Arial" panose="020B0604020202020204" pitchFamily="34" charset="0"/>
              <a:buChar char="□"/>
              <a:defRPr sz="2400">
                <a:solidFill>
                  <a:srgbClr val="002856"/>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F18A00"/>
              </a:buClr>
              <a:buSzPct val="90000"/>
              <a:buFont typeface="Arial" panose="020B0604020202020204" pitchFamily="34" charset="0"/>
              <a:buChar char="•"/>
              <a:defRPr sz="2400">
                <a:solidFill>
                  <a:srgbClr val="002856"/>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F18A00"/>
              </a:buClr>
              <a:buSzPct val="70000"/>
              <a:buFont typeface="Courier New" panose="02070309020205020404" pitchFamily="49" charset="0"/>
              <a:buChar char="o"/>
              <a:defRPr sz="2400">
                <a:solidFill>
                  <a:srgbClr val="002856"/>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F18A00"/>
              </a:buClr>
              <a:buFont typeface="Verdana" panose="020B0604030504040204" pitchFamily="34" charset="0"/>
              <a:buChar char="›"/>
              <a:defRPr sz="2400">
                <a:solidFill>
                  <a:srgbClr val="002856"/>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800">
                <a:solidFill>
                  <a:schemeClr val="tx1"/>
                </a:solidFill>
                <a:latin typeface="+mn-lt"/>
              </a:defRPr>
            </a:lvl6pPr>
            <a:lvl7pPr marL="2971453" indent="-228573" algn="l" rtl="0" fontAlgn="base">
              <a:spcBef>
                <a:spcPct val="0"/>
              </a:spcBef>
              <a:spcAft>
                <a:spcPct val="40000"/>
              </a:spcAft>
              <a:buChar char="»"/>
              <a:defRPr sz="1800">
                <a:solidFill>
                  <a:schemeClr val="tx1"/>
                </a:solidFill>
                <a:latin typeface="+mn-lt"/>
              </a:defRPr>
            </a:lvl7pPr>
            <a:lvl8pPr marL="3428599" indent="-228573" algn="l" rtl="0" fontAlgn="base">
              <a:spcBef>
                <a:spcPct val="0"/>
              </a:spcBef>
              <a:spcAft>
                <a:spcPct val="40000"/>
              </a:spcAft>
              <a:buChar char="»"/>
              <a:defRPr sz="1800">
                <a:solidFill>
                  <a:schemeClr val="tx1"/>
                </a:solidFill>
                <a:latin typeface="+mn-lt"/>
              </a:defRPr>
            </a:lvl8pPr>
            <a:lvl9pPr marL="3885746" indent="-228573" algn="l" rtl="0" fontAlgn="base">
              <a:spcBef>
                <a:spcPct val="0"/>
              </a:spcBef>
              <a:spcAft>
                <a:spcPct val="40000"/>
              </a:spcAft>
              <a:buChar char="»"/>
              <a:defRPr sz="1800">
                <a:solidFill>
                  <a:schemeClr val="tx1"/>
                </a:solidFill>
                <a:latin typeface="+mn-lt"/>
              </a:defRPr>
            </a:lvl9pPr>
          </a:lstStyle>
          <a:p>
            <a:pPr marL="685800" indent="-685800" defTabSz="1371600">
              <a:spcAft>
                <a:spcPts val="1800"/>
              </a:spcAft>
            </a:pPr>
            <a:r>
              <a:rPr lang="en-US" sz="3900" kern="0" dirty="0">
                <a:solidFill>
                  <a:srgbClr val="002060"/>
                </a:solidFill>
                <a:latin typeface="Arial"/>
              </a:rPr>
              <a:t>Employers must train workers who may come in contact with  ACM or Presumed Asbestos                                            Containing Materials (PACM).</a:t>
            </a:r>
          </a:p>
          <a:p>
            <a:pPr marL="685800" indent="-685800" defTabSz="1371600">
              <a:spcAft>
                <a:spcPts val="1800"/>
              </a:spcAft>
            </a:pPr>
            <a:r>
              <a:rPr lang="en-US" sz="3900" kern="0" dirty="0">
                <a:solidFill>
                  <a:srgbClr val="002060"/>
                </a:solidFill>
                <a:latin typeface="Arial"/>
              </a:rPr>
              <a:t>Inform contractors of                                                                ACM &amp; PACM.</a:t>
            </a:r>
          </a:p>
          <a:p>
            <a:pPr marL="685800" indent="-685800" defTabSz="1371600">
              <a:spcAft>
                <a:spcPts val="1800"/>
              </a:spcAft>
            </a:pPr>
            <a:r>
              <a:rPr lang="en-US" sz="3900" kern="0" dirty="0">
                <a:solidFill>
                  <a:srgbClr val="002060"/>
                </a:solidFill>
                <a:latin typeface="Arial"/>
              </a:rPr>
              <a:t>Maintain records of presence                                                      and tests of ACM &amp; PACM.</a:t>
            </a:r>
          </a:p>
          <a:p>
            <a:pPr marL="857150" indent="-514290" defTabSz="1371600">
              <a:spcAft>
                <a:spcPts val="900"/>
              </a:spcAft>
            </a:pPr>
            <a:endParaRPr lang="en-US" sz="3900" kern="0" dirty="0">
              <a:solidFill>
                <a:srgbClr val="002060"/>
              </a:solidFill>
              <a:latin typeface="Arial"/>
            </a:endParaRPr>
          </a:p>
        </p:txBody>
      </p:sp>
    </p:spTree>
    <p:extLst>
      <p:ext uri="{BB962C8B-B14F-4D97-AF65-F5344CB8AC3E}">
        <p14:creationId xmlns:p14="http://schemas.microsoft.com/office/powerpoint/2010/main" val="39750849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just">
              <a:spcAft>
                <a:spcPts val="2700"/>
              </a:spcAft>
            </a:pPr>
            <a:r>
              <a:rPr lang="en-US" sz="3900" dirty="0"/>
              <a:t>The employer shall provide asbestos awareness training to employees who perform housekeeping work in areas where ACM and/or PACM is present.</a:t>
            </a:r>
          </a:p>
          <a:p>
            <a:pPr algn="just">
              <a:spcAft>
                <a:spcPts val="2700"/>
              </a:spcAft>
            </a:pPr>
            <a:r>
              <a:rPr lang="en-US" sz="3900" dirty="0"/>
              <a:t>Each such employee shall be so trained at least once a year.</a:t>
            </a:r>
          </a:p>
          <a:p>
            <a:r>
              <a:rPr lang="en-US" sz="3900" dirty="0"/>
              <a:t>Training includes:</a:t>
            </a:r>
          </a:p>
          <a:p>
            <a:pPr lvl="1">
              <a:buFont typeface="Courier New" panose="02070309020205020404" pitchFamily="49" charset="0"/>
              <a:buChar char="o"/>
            </a:pPr>
            <a:r>
              <a:rPr lang="en-US" sz="3900" dirty="0"/>
              <a:t>Health effects of asbestos</a:t>
            </a:r>
          </a:p>
          <a:p>
            <a:pPr lvl="1">
              <a:buFont typeface="Courier New" panose="02070309020205020404" pitchFamily="49" charset="0"/>
              <a:buChar char="o"/>
            </a:pPr>
            <a:r>
              <a:rPr lang="en-US" sz="3900" dirty="0"/>
              <a:t>Locations of ACM and PACM in the building/facility</a:t>
            </a:r>
          </a:p>
          <a:p>
            <a:pPr lvl="1">
              <a:buFont typeface="Courier New" panose="02070309020205020404" pitchFamily="49" charset="0"/>
              <a:buChar char="o"/>
            </a:pPr>
            <a:r>
              <a:rPr lang="en-US" sz="3900" dirty="0"/>
              <a:t>Recognition of ACM and PACM damage </a:t>
            </a:r>
          </a:p>
          <a:p>
            <a:pPr lvl="1">
              <a:buFont typeface="Courier New" panose="02070309020205020404" pitchFamily="49" charset="0"/>
              <a:buChar char="o"/>
            </a:pPr>
            <a:r>
              <a:rPr lang="en-US" sz="3900" dirty="0"/>
              <a:t>Proper response to fiber release episodes</a:t>
            </a:r>
          </a:p>
          <a:p>
            <a:endParaRPr lang="en-US" sz="3900" dirty="0"/>
          </a:p>
        </p:txBody>
      </p:sp>
      <p:sp>
        <p:nvSpPr>
          <p:cNvPr id="4" name="Title 3"/>
          <p:cNvSpPr>
            <a:spLocks noGrp="1"/>
          </p:cNvSpPr>
          <p:nvPr>
            <p:ph type="title"/>
          </p:nvPr>
        </p:nvSpPr>
        <p:spPr/>
        <p:txBody>
          <a:bodyPr/>
          <a:lstStyle/>
          <a:p>
            <a:r>
              <a:rPr lang="en-US" dirty="0"/>
              <a:t>Asbestos Training </a:t>
            </a:r>
            <a:br>
              <a:rPr lang="en-US" dirty="0"/>
            </a:br>
            <a:r>
              <a:rPr lang="en-US" dirty="0"/>
              <a:t>for Employees</a:t>
            </a:r>
          </a:p>
        </p:txBody>
      </p:sp>
    </p:spTree>
    <p:extLst>
      <p:ext uri="{BB962C8B-B14F-4D97-AF65-F5344CB8AC3E}">
        <p14:creationId xmlns:p14="http://schemas.microsoft.com/office/powerpoint/2010/main" val="389607033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kern="1200" dirty="0">
                <a:latin typeface="Calibri"/>
              </a:rPr>
              <a:t>Work Controls for ACM &amp; PACM</a:t>
            </a:r>
            <a:endParaRPr lang="en-US" dirty="0"/>
          </a:p>
        </p:txBody>
      </p:sp>
      <p:pic>
        <p:nvPicPr>
          <p:cNvPr id="5" name="Content Placeholder 5"/>
          <p:cNvPicPr>
            <a:picLocks noGrp="1" noChangeAspect="1"/>
          </p:cNvPicPr>
          <p:nvPr>
            <p:ph sz="half" idx="11"/>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5349" r="9160"/>
          <a:stretch/>
        </p:blipFill>
        <p:spPr>
          <a:xfrm>
            <a:off x="12690185" y="3980483"/>
            <a:ext cx="4496564" cy="5956425"/>
          </a:xfrm>
        </p:spPr>
      </p:pic>
      <p:sp>
        <p:nvSpPr>
          <p:cNvPr id="6" name="TextBox 5"/>
          <p:cNvSpPr txBox="1"/>
          <p:nvPr/>
        </p:nvSpPr>
        <p:spPr>
          <a:xfrm>
            <a:off x="11302563" y="3588068"/>
            <a:ext cx="3886200" cy="738664"/>
          </a:xfrm>
          <a:prstGeom prst="rect">
            <a:avLst/>
          </a:prstGeom>
          <a:noFill/>
        </p:spPr>
        <p:txBody>
          <a:bodyPr wrap="square" rtlCol="0">
            <a:spAutoFit/>
          </a:bodyPr>
          <a:lstStyle/>
          <a:p>
            <a:pPr algn="ctr" defTabSz="1371600"/>
            <a:r>
              <a:rPr lang="en-US" sz="4200" dirty="0">
                <a:solidFill>
                  <a:srgbClr val="002060"/>
                </a:solidFill>
                <a:latin typeface="Calibri"/>
              </a:rPr>
              <a:t>HEPA vacuum </a:t>
            </a:r>
          </a:p>
        </p:txBody>
      </p:sp>
      <p:sp>
        <p:nvSpPr>
          <p:cNvPr id="7" name="Content Placeholder 2"/>
          <p:cNvSpPr>
            <a:spLocks noGrp="1"/>
          </p:cNvSpPr>
          <p:nvPr>
            <p:ph sz="half" idx="1"/>
          </p:nvPr>
        </p:nvSpPr>
        <p:spPr>
          <a:xfrm>
            <a:off x="477079" y="2916483"/>
            <a:ext cx="10346636" cy="6814458"/>
          </a:xfrm>
        </p:spPr>
        <p:txBody>
          <a:bodyPr>
            <a:normAutofit/>
          </a:bodyPr>
          <a:lstStyle/>
          <a:p>
            <a:pPr>
              <a:spcAft>
                <a:spcPts val="5400"/>
              </a:spcAft>
            </a:pPr>
            <a:r>
              <a:rPr lang="en-US" sz="4200" dirty="0">
                <a:solidFill>
                  <a:srgbClr val="002060"/>
                </a:solidFill>
              </a:rPr>
              <a:t>Working with or around ACM or PACM requires special tools and training.</a:t>
            </a:r>
          </a:p>
          <a:p>
            <a:pPr>
              <a:spcAft>
                <a:spcPts val="5400"/>
              </a:spcAft>
            </a:pPr>
            <a:r>
              <a:rPr lang="en-US" sz="4200" dirty="0">
                <a:solidFill>
                  <a:srgbClr val="002060"/>
                </a:solidFill>
              </a:rPr>
              <a:t>Some minor tasks may be performed by non-certified, but </a:t>
            </a:r>
            <a:r>
              <a:rPr lang="en-US" sz="4200" b="1" dirty="0">
                <a:solidFill>
                  <a:srgbClr val="002060"/>
                </a:solidFill>
              </a:rPr>
              <a:t>properly trained and equipped, </a:t>
            </a:r>
            <a:r>
              <a:rPr lang="en-US" sz="4200" dirty="0">
                <a:solidFill>
                  <a:srgbClr val="002060"/>
                </a:solidFill>
              </a:rPr>
              <a:t>workers.</a:t>
            </a:r>
          </a:p>
        </p:txBody>
      </p:sp>
    </p:spTree>
    <p:extLst>
      <p:ext uri="{BB962C8B-B14F-4D97-AF65-F5344CB8AC3E}">
        <p14:creationId xmlns:p14="http://schemas.microsoft.com/office/powerpoint/2010/main" val="23130538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593529" y="2510761"/>
            <a:ext cx="6046470" cy="7339391"/>
          </a:xfrm>
        </p:spPr>
        <p:txBody>
          <a:bodyPr/>
          <a:lstStyle/>
          <a:p>
            <a:pPr marL="4763" indent="0" algn="ctr">
              <a:spcAft>
                <a:spcPts val="1800"/>
              </a:spcAft>
              <a:buNone/>
            </a:pPr>
            <a:r>
              <a:rPr lang="en-US" sz="3900" b="1" dirty="0"/>
              <a:t>Activities</a:t>
            </a:r>
          </a:p>
          <a:p>
            <a:pPr>
              <a:spcAft>
                <a:spcPts val="1800"/>
              </a:spcAft>
            </a:pPr>
            <a:r>
              <a:rPr lang="en-US" sz="3900" dirty="0"/>
              <a:t>Sawing</a:t>
            </a:r>
          </a:p>
          <a:p>
            <a:pPr>
              <a:spcAft>
                <a:spcPts val="1800"/>
              </a:spcAft>
            </a:pPr>
            <a:r>
              <a:rPr lang="en-US" sz="3900" dirty="0"/>
              <a:t>Chipping</a:t>
            </a:r>
          </a:p>
          <a:p>
            <a:pPr>
              <a:spcAft>
                <a:spcPts val="1800"/>
              </a:spcAft>
            </a:pPr>
            <a:r>
              <a:rPr lang="en-US" sz="3900" dirty="0"/>
              <a:t>Drilling</a:t>
            </a:r>
          </a:p>
          <a:p>
            <a:pPr>
              <a:spcAft>
                <a:spcPts val="1800"/>
              </a:spcAft>
            </a:pPr>
            <a:r>
              <a:rPr lang="en-US" sz="3900" dirty="0"/>
              <a:t>Grinding</a:t>
            </a:r>
          </a:p>
          <a:p>
            <a:pPr>
              <a:spcAft>
                <a:spcPts val="1800"/>
              </a:spcAft>
            </a:pPr>
            <a:r>
              <a:rPr lang="en-US" sz="3900" dirty="0"/>
              <a:t>Crushing</a:t>
            </a:r>
          </a:p>
          <a:p>
            <a:pPr>
              <a:spcAft>
                <a:spcPts val="1800"/>
              </a:spcAft>
            </a:pPr>
            <a:r>
              <a:rPr lang="en-US" sz="3900" dirty="0"/>
              <a:t>Polishing</a:t>
            </a:r>
          </a:p>
          <a:p>
            <a:pPr>
              <a:spcAft>
                <a:spcPts val="1800"/>
              </a:spcAft>
            </a:pPr>
            <a:r>
              <a:rPr lang="en-US" sz="3900" dirty="0"/>
              <a:t>Clean-up</a:t>
            </a:r>
          </a:p>
          <a:p>
            <a:pPr>
              <a:spcAft>
                <a:spcPts val="1800"/>
              </a:spcAft>
            </a:pPr>
            <a:r>
              <a:rPr lang="en-US" sz="3900" dirty="0"/>
              <a:t>Sand blasting</a:t>
            </a:r>
          </a:p>
        </p:txBody>
      </p:sp>
      <p:sp>
        <p:nvSpPr>
          <p:cNvPr id="6" name="Content Placeholder 5"/>
          <p:cNvSpPr>
            <a:spLocks noGrp="1"/>
          </p:cNvSpPr>
          <p:nvPr>
            <p:ph sz="half" idx="11"/>
          </p:nvPr>
        </p:nvSpPr>
        <p:spPr>
          <a:xfrm>
            <a:off x="9925050" y="2504999"/>
            <a:ext cx="6076950" cy="6814458"/>
          </a:xfrm>
        </p:spPr>
        <p:txBody>
          <a:bodyPr/>
          <a:lstStyle/>
          <a:p>
            <a:pPr marL="4763" indent="0" algn="ctr">
              <a:buNone/>
            </a:pPr>
            <a:r>
              <a:rPr lang="en-US" sz="3900" b="1" dirty="0"/>
              <a:t>Materials</a:t>
            </a:r>
          </a:p>
          <a:p>
            <a:pPr>
              <a:spcAft>
                <a:spcPts val="1800"/>
              </a:spcAft>
            </a:pPr>
            <a:r>
              <a:rPr lang="en-US" sz="3900" dirty="0"/>
              <a:t>Asphalt</a:t>
            </a:r>
          </a:p>
          <a:p>
            <a:pPr>
              <a:spcAft>
                <a:spcPts val="1800"/>
              </a:spcAft>
            </a:pPr>
            <a:r>
              <a:rPr lang="en-US" sz="3900" dirty="0"/>
              <a:t>Brick</a:t>
            </a:r>
          </a:p>
          <a:p>
            <a:pPr>
              <a:spcAft>
                <a:spcPts val="1800"/>
              </a:spcAft>
            </a:pPr>
            <a:r>
              <a:rPr lang="en-US" sz="3900" dirty="0"/>
              <a:t>Concrete &amp; mortar</a:t>
            </a:r>
          </a:p>
          <a:p>
            <a:pPr>
              <a:spcAft>
                <a:spcPts val="1800"/>
              </a:spcAft>
            </a:pPr>
            <a:r>
              <a:rPr lang="en-US" sz="3900" dirty="0"/>
              <a:t>Granite</a:t>
            </a:r>
          </a:p>
          <a:p>
            <a:pPr>
              <a:spcAft>
                <a:spcPts val="1800"/>
              </a:spcAft>
            </a:pPr>
            <a:r>
              <a:rPr lang="en-US" sz="3900" dirty="0"/>
              <a:t>Joint compound</a:t>
            </a:r>
          </a:p>
          <a:p>
            <a:pPr>
              <a:spcAft>
                <a:spcPts val="1800"/>
              </a:spcAft>
            </a:pPr>
            <a:r>
              <a:rPr lang="en-US" sz="3900" dirty="0"/>
              <a:t>Pavers &amp; blocks</a:t>
            </a:r>
          </a:p>
          <a:p>
            <a:pPr>
              <a:spcAft>
                <a:spcPts val="1800"/>
              </a:spcAft>
            </a:pPr>
            <a:r>
              <a:rPr lang="en-US" sz="3900" dirty="0"/>
              <a:t>Terrazzo</a:t>
            </a:r>
          </a:p>
          <a:p>
            <a:pPr>
              <a:spcAft>
                <a:spcPts val="1800"/>
              </a:spcAft>
            </a:pPr>
            <a:r>
              <a:rPr lang="en-US" sz="3900" dirty="0"/>
              <a:t>Tile &amp; grout</a:t>
            </a:r>
          </a:p>
        </p:txBody>
      </p:sp>
      <p:sp>
        <p:nvSpPr>
          <p:cNvPr id="4" name="Title 3"/>
          <p:cNvSpPr>
            <a:spLocks noGrp="1"/>
          </p:cNvSpPr>
          <p:nvPr>
            <p:ph type="title"/>
          </p:nvPr>
        </p:nvSpPr>
        <p:spPr>
          <a:xfrm>
            <a:off x="2286000" y="350093"/>
            <a:ext cx="13716000" cy="1382105"/>
          </a:xfrm>
        </p:spPr>
        <p:txBody>
          <a:bodyPr/>
          <a:lstStyle/>
          <a:p>
            <a:r>
              <a:rPr lang="en-US" dirty="0"/>
              <a:t>Tasks with Potential Silica Exposure</a:t>
            </a:r>
          </a:p>
        </p:txBody>
      </p:sp>
    </p:spTree>
    <p:extLst>
      <p:ext uri="{BB962C8B-B14F-4D97-AF65-F5344CB8AC3E}">
        <p14:creationId xmlns:p14="http://schemas.microsoft.com/office/powerpoint/2010/main" val="30857519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2870"/>
          <a:stretch/>
        </p:blipFill>
        <p:spPr>
          <a:xfrm>
            <a:off x="9883237" y="2968736"/>
            <a:ext cx="8001878" cy="6900863"/>
          </a:xfrm>
        </p:spPr>
      </p:pic>
      <p:sp>
        <p:nvSpPr>
          <p:cNvPr id="5" name="Title 4"/>
          <p:cNvSpPr>
            <a:spLocks noGrp="1"/>
          </p:cNvSpPr>
          <p:nvPr>
            <p:ph type="title"/>
          </p:nvPr>
        </p:nvSpPr>
        <p:spPr/>
        <p:txBody>
          <a:bodyPr/>
          <a:lstStyle/>
          <a:p>
            <a:r>
              <a:rPr lang="en-US" dirty="0"/>
              <a:t>Silica Dust</a:t>
            </a:r>
          </a:p>
        </p:txBody>
      </p:sp>
      <p:sp>
        <p:nvSpPr>
          <p:cNvPr id="8" name="Rectangle 7"/>
          <p:cNvSpPr/>
          <p:nvPr/>
        </p:nvSpPr>
        <p:spPr>
          <a:xfrm>
            <a:off x="0" y="4146205"/>
            <a:ext cx="9144000" cy="2881045"/>
          </a:xfrm>
          <a:prstGeom prst="rect">
            <a:avLst/>
          </a:prstGeom>
        </p:spPr>
        <p:txBody>
          <a:bodyPr wrap="square">
            <a:spAutoFit/>
          </a:bodyPr>
          <a:lstStyle/>
          <a:p>
            <a:pPr marL="342860" algn="ctr" defTabSz="1371600" fontAlgn="base">
              <a:lnSpc>
                <a:spcPct val="150000"/>
              </a:lnSpc>
              <a:spcBef>
                <a:spcPct val="0"/>
              </a:spcBef>
              <a:spcAft>
                <a:spcPct val="0"/>
              </a:spcAft>
            </a:pPr>
            <a:r>
              <a:rPr lang="en-US" sz="4200" dirty="0">
                <a:solidFill>
                  <a:srgbClr val="002060"/>
                </a:solidFill>
                <a:latin typeface="Arial" pitchFamily="34" charset="0"/>
              </a:rPr>
              <a:t>Visible dust contains large particles (easy to see) and tiny, respirable (invisible) particles</a:t>
            </a:r>
          </a:p>
        </p:txBody>
      </p:sp>
    </p:spTree>
    <p:extLst>
      <p:ext uri="{BB962C8B-B14F-4D97-AF65-F5344CB8AC3E}">
        <p14:creationId xmlns:p14="http://schemas.microsoft.com/office/powerpoint/2010/main" val="321065659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286000" y="-27215"/>
            <a:ext cx="13716000" cy="10341429"/>
          </a:xfrm>
          <a:prstGeom prst="rect">
            <a:avLst/>
          </a:prstGeom>
        </p:spPr>
      </p:pic>
      <p:sp>
        <p:nvSpPr>
          <p:cNvPr id="5" name="TextBox 4"/>
          <p:cNvSpPr txBox="1"/>
          <p:nvPr/>
        </p:nvSpPr>
        <p:spPr>
          <a:xfrm>
            <a:off x="9144000" y="9637835"/>
            <a:ext cx="5791200" cy="507831"/>
          </a:xfrm>
          <a:prstGeom prst="rect">
            <a:avLst/>
          </a:prstGeom>
          <a:solidFill>
            <a:schemeClr val="bg1"/>
          </a:solidFill>
        </p:spPr>
        <p:txBody>
          <a:bodyPr wrap="square" rtlCol="0">
            <a:spAutoFit/>
          </a:bodyPr>
          <a:lstStyle/>
          <a:p>
            <a:pPr defTabSz="1371600"/>
            <a:r>
              <a:rPr lang="en-US" sz="2700" dirty="0">
                <a:solidFill>
                  <a:srgbClr val="000000"/>
                </a:solidFill>
                <a:latin typeface="Arial"/>
              </a:rPr>
              <a:t>Colored X-ray of lungs with silicosis</a:t>
            </a:r>
          </a:p>
        </p:txBody>
      </p:sp>
      <p:sp>
        <p:nvSpPr>
          <p:cNvPr id="6" name="TextBox 5"/>
          <p:cNvSpPr txBox="1"/>
          <p:nvPr/>
        </p:nvSpPr>
        <p:spPr>
          <a:xfrm>
            <a:off x="2286000" y="342902"/>
            <a:ext cx="13716000" cy="1107996"/>
          </a:xfrm>
          <a:prstGeom prst="rect">
            <a:avLst/>
          </a:prstGeom>
          <a:noFill/>
        </p:spPr>
        <p:txBody>
          <a:bodyPr wrap="square" rtlCol="0">
            <a:spAutoFit/>
          </a:bodyPr>
          <a:lstStyle/>
          <a:p>
            <a:pPr algn="ctr" defTabSz="1371600"/>
            <a:r>
              <a:rPr lang="en-US" sz="6600" b="1" dirty="0">
                <a:solidFill>
                  <a:srgbClr val="FFFFFF"/>
                </a:solidFill>
                <a:latin typeface="Arial"/>
              </a:rPr>
              <a:t>Effects of Overexposure</a:t>
            </a:r>
          </a:p>
        </p:txBody>
      </p:sp>
      <p:sp>
        <p:nvSpPr>
          <p:cNvPr id="7" name="TextBox 6"/>
          <p:cNvSpPr txBox="1"/>
          <p:nvPr/>
        </p:nvSpPr>
        <p:spPr>
          <a:xfrm>
            <a:off x="2308860" y="1944796"/>
            <a:ext cx="13716000" cy="7063472"/>
          </a:xfrm>
          <a:prstGeom prst="rect">
            <a:avLst/>
          </a:prstGeom>
          <a:noFill/>
        </p:spPr>
        <p:txBody>
          <a:bodyPr wrap="square" rtlCol="0">
            <a:spAutoFit/>
          </a:bodyPr>
          <a:lstStyle/>
          <a:p>
            <a:pPr algn="ctr" defTabSz="1371600"/>
            <a:r>
              <a:rPr lang="en-US" sz="6000" b="1" u="sng" dirty="0">
                <a:solidFill>
                  <a:srgbClr val="FFFFFF"/>
                </a:solidFill>
                <a:latin typeface="Arial"/>
              </a:rPr>
              <a:t>Silicosis</a:t>
            </a:r>
          </a:p>
          <a:p>
            <a:pPr algn="ctr" defTabSz="1371600">
              <a:lnSpc>
                <a:spcPct val="150000"/>
              </a:lnSpc>
            </a:pPr>
            <a:r>
              <a:rPr lang="en-US" sz="5400" b="1" dirty="0">
                <a:solidFill>
                  <a:srgbClr val="FFFFFF"/>
                </a:solidFill>
                <a:latin typeface="Arial"/>
              </a:rPr>
              <a:t>Chronic → 10+ years of exposure</a:t>
            </a:r>
          </a:p>
          <a:p>
            <a:pPr algn="ctr" defTabSz="1371600">
              <a:lnSpc>
                <a:spcPct val="150000"/>
              </a:lnSpc>
              <a:spcAft>
                <a:spcPts val="1800"/>
              </a:spcAft>
            </a:pPr>
            <a:r>
              <a:rPr lang="en-US" sz="5400" b="1" dirty="0">
                <a:solidFill>
                  <a:srgbClr val="FFFFFF"/>
                </a:solidFill>
                <a:latin typeface="Arial"/>
              </a:rPr>
              <a:t>Accelerated → 5-10 years of exposure</a:t>
            </a:r>
          </a:p>
          <a:p>
            <a:pPr algn="ctr" defTabSz="1371600"/>
            <a:r>
              <a:rPr lang="en-US" sz="5400" b="1" dirty="0">
                <a:solidFill>
                  <a:srgbClr val="FFFFFF"/>
                </a:solidFill>
                <a:latin typeface="Arial"/>
              </a:rPr>
              <a:t>Acute → weeks or months of </a:t>
            </a:r>
          </a:p>
          <a:p>
            <a:pPr algn="ctr" defTabSz="1371600"/>
            <a:r>
              <a:rPr lang="en-US" sz="5400" b="1" dirty="0">
                <a:solidFill>
                  <a:srgbClr val="FFFFFF"/>
                </a:solidFill>
                <a:latin typeface="Arial"/>
              </a:rPr>
              <a:t>             extreme exposure</a:t>
            </a:r>
          </a:p>
          <a:p>
            <a:pPr algn="ctr" defTabSz="1371600"/>
            <a:endParaRPr lang="en-US" sz="5400" b="1" dirty="0">
              <a:solidFill>
                <a:srgbClr val="FFFFFF"/>
              </a:solidFill>
              <a:latin typeface="Arial"/>
            </a:endParaRPr>
          </a:p>
          <a:p>
            <a:pPr algn="ctr" defTabSz="1371600"/>
            <a:r>
              <a:rPr lang="en-US" sz="5400" b="1" u="sng" dirty="0">
                <a:solidFill>
                  <a:srgbClr val="FFFFFF"/>
                </a:solidFill>
                <a:latin typeface="Arial"/>
              </a:rPr>
              <a:t>Lung Cancer</a:t>
            </a:r>
          </a:p>
        </p:txBody>
      </p:sp>
    </p:spTree>
    <p:extLst>
      <p:ext uri="{BB962C8B-B14F-4D97-AF65-F5344CB8AC3E}">
        <p14:creationId xmlns:p14="http://schemas.microsoft.com/office/powerpoint/2010/main" val="31475433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Drywall Mud</a:t>
            </a:r>
          </a:p>
        </p:txBody>
      </p:sp>
      <p:sp>
        <p:nvSpPr>
          <p:cNvPr id="5" name="Text Placeholder 3"/>
          <p:cNvSpPr txBox="1">
            <a:spLocks noGrp="1"/>
          </p:cNvSpPr>
          <p:nvPr>
            <p:ph idx="1"/>
          </p:nvPr>
        </p:nvSpPr>
        <p:spPr>
          <a:xfrm>
            <a:off x="578957" y="2458934"/>
            <a:ext cx="13392149" cy="6901544"/>
          </a:xfrm>
          <a:prstGeom prst="rect">
            <a:avLst/>
          </a:prstGeom>
        </p:spPr>
        <p:txBody>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Arial" pitchFamily="34" charset="0"/>
              <a:buChar char="&gt;"/>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0" indent="0">
              <a:spcAft>
                <a:spcPts val="3600"/>
              </a:spcAft>
              <a:buNone/>
            </a:pPr>
            <a:r>
              <a:rPr lang="en-US" sz="3900" dirty="0">
                <a:solidFill>
                  <a:srgbClr val="002060"/>
                </a:solidFill>
              </a:rPr>
              <a:t>Hand sanding can produce 143 mg / m</a:t>
            </a:r>
            <a:r>
              <a:rPr lang="en-US" sz="3900" baseline="30000" dirty="0">
                <a:solidFill>
                  <a:srgbClr val="002060"/>
                </a:solidFill>
              </a:rPr>
              <a:t>3</a:t>
            </a:r>
            <a:r>
              <a:rPr lang="en-US" sz="3900" dirty="0">
                <a:solidFill>
                  <a:srgbClr val="002060"/>
                </a:solidFill>
              </a:rPr>
              <a:t> air</a:t>
            </a:r>
          </a:p>
          <a:p>
            <a:pPr>
              <a:buClr>
                <a:srgbClr val="F18A00"/>
              </a:buClr>
            </a:pPr>
            <a:r>
              <a:rPr lang="en-US" sz="3900" dirty="0">
                <a:solidFill>
                  <a:srgbClr val="002060"/>
                </a:solidFill>
              </a:rPr>
              <a:t>Purchase silica-free joint compound</a:t>
            </a:r>
          </a:p>
          <a:p>
            <a:pPr lvl="1">
              <a:buClr>
                <a:srgbClr val="F18A00"/>
              </a:buClr>
              <a:buFont typeface="Courier New" panose="02070309020205020404" pitchFamily="49" charset="0"/>
              <a:buChar char="o"/>
            </a:pPr>
            <a:r>
              <a:rPr lang="en-US" sz="3900" dirty="0">
                <a:solidFill>
                  <a:srgbClr val="002060"/>
                </a:solidFill>
              </a:rPr>
              <a:t>Check SDS</a:t>
            </a:r>
          </a:p>
          <a:p>
            <a:pPr lvl="1">
              <a:spcAft>
                <a:spcPts val="2700"/>
              </a:spcAft>
              <a:buClr>
                <a:srgbClr val="F18A00"/>
              </a:buClr>
              <a:buFont typeface="Courier New" panose="02070309020205020404" pitchFamily="49" charset="0"/>
              <a:buChar char="o"/>
            </a:pPr>
            <a:r>
              <a:rPr lang="en-US" sz="3900" dirty="0">
                <a:solidFill>
                  <a:srgbClr val="002060"/>
                </a:solidFill>
              </a:rPr>
              <a:t>Look for ‘crystalline silica’ or ‘quartz’ in ingredients</a:t>
            </a:r>
          </a:p>
          <a:p>
            <a:pPr>
              <a:buClr>
                <a:srgbClr val="F18A00"/>
              </a:buClr>
            </a:pPr>
            <a:r>
              <a:rPr lang="en-US" sz="3900" dirty="0">
                <a:solidFill>
                  <a:srgbClr val="002060"/>
                </a:solidFill>
              </a:rPr>
              <a:t>Use wet sponges</a:t>
            </a:r>
          </a:p>
          <a:p>
            <a:pPr lvl="1">
              <a:buClr>
                <a:srgbClr val="F18A00"/>
              </a:buClr>
              <a:buFont typeface="Courier New" panose="02070309020205020404" pitchFamily="49" charset="0"/>
              <a:buChar char="o"/>
            </a:pPr>
            <a:r>
              <a:rPr lang="en-US" sz="3900" dirty="0">
                <a:solidFill>
                  <a:srgbClr val="002060"/>
                </a:solidFill>
              </a:rPr>
              <a:t>Clean well after use</a:t>
            </a:r>
          </a:p>
        </p:txBody>
      </p:sp>
      <p:sp>
        <p:nvSpPr>
          <p:cNvPr id="7" name="Rectangle 6"/>
          <p:cNvSpPr/>
          <p:nvPr/>
        </p:nvSpPr>
        <p:spPr>
          <a:xfrm>
            <a:off x="13049250" y="7141022"/>
            <a:ext cx="2800350" cy="2705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a:solidFill>
                <a:srgbClr val="FFFFFF"/>
              </a:solidFill>
              <a:latin typeface="Arial"/>
            </a:endParaRPr>
          </a:p>
        </p:txBody>
      </p:sp>
      <p:pic>
        <p:nvPicPr>
          <p:cNvPr id="6"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14443"/>
          <a:stretch/>
        </p:blipFill>
        <p:spPr>
          <a:xfrm>
            <a:off x="13417826" y="4761629"/>
            <a:ext cx="4742264" cy="5277716"/>
          </a:xfrm>
          <a:prstGeom prst="ellipse">
            <a:avLst/>
          </a:prstGeom>
          <a:ln>
            <a:noFill/>
          </a:ln>
          <a:effectLst>
            <a:softEdge rad="112500"/>
          </a:effectLst>
        </p:spPr>
      </p:pic>
      <p:sp>
        <p:nvSpPr>
          <p:cNvPr id="8" name="Rounded Rectangle 7"/>
          <p:cNvSpPr/>
          <p:nvPr/>
        </p:nvSpPr>
        <p:spPr>
          <a:xfrm>
            <a:off x="3120839" y="7895666"/>
            <a:ext cx="6696635" cy="1734671"/>
          </a:xfrm>
          <a:prstGeom prst="roundRect">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4200" b="1" dirty="0">
                <a:solidFill>
                  <a:srgbClr val="002060"/>
                </a:solidFill>
                <a:latin typeface="Arial"/>
              </a:rPr>
              <a:t>Always Minimize Dust!</a:t>
            </a:r>
          </a:p>
        </p:txBody>
      </p:sp>
    </p:spTree>
    <p:extLst>
      <p:ext uri="{BB962C8B-B14F-4D97-AF65-F5344CB8AC3E}">
        <p14:creationId xmlns:p14="http://schemas.microsoft.com/office/powerpoint/2010/main" val="10405057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638424" y="2958194"/>
            <a:ext cx="7210971" cy="5295899"/>
          </a:xfrm>
        </p:spPr>
        <p:txBody>
          <a:bodyPr/>
          <a:lstStyle/>
          <a:p>
            <a:pPr>
              <a:spcAft>
                <a:spcPts val="6300"/>
              </a:spcAft>
            </a:pPr>
            <a:r>
              <a:rPr lang="en-US" sz="4200" dirty="0"/>
              <a:t>Painting and paint prep</a:t>
            </a:r>
            <a:r>
              <a:rPr lang="en-US" dirty="0"/>
              <a:t> (lead in paint pre-1978)</a:t>
            </a:r>
          </a:p>
          <a:p>
            <a:pPr>
              <a:spcAft>
                <a:spcPts val="6300"/>
              </a:spcAft>
            </a:pPr>
            <a:r>
              <a:rPr lang="en-US" sz="4200" dirty="0"/>
              <a:t>Repairing old water pipes</a:t>
            </a:r>
          </a:p>
          <a:p>
            <a:pPr>
              <a:spcAft>
                <a:spcPts val="2700"/>
              </a:spcAft>
            </a:pPr>
            <a:r>
              <a:rPr lang="en-US" sz="4200" dirty="0"/>
              <a:t>Welding</a:t>
            </a:r>
          </a:p>
        </p:txBody>
      </p:sp>
      <p:pic>
        <p:nvPicPr>
          <p:cNvPr id="7" name="Content Placeholder 6"/>
          <p:cNvPicPr>
            <a:picLocks noGrp="1" noChangeAspect="1"/>
          </p:cNvPicPr>
          <p:nvPr>
            <p:ph sz="half" idx="1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888860" y="4476754"/>
            <a:ext cx="5295899" cy="5295899"/>
          </a:xfrm>
        </p:spPr>
      </p:pic>
      <p:sp>
        <p:nvSpPr>
          <p:cNvPr id="4" name="Title 3"/>
          <p:cNvSpPr>
            <a:spLocks noGrp="1"/>
          </p:cNvSpPr>
          <p:nvPr>
            <p:ph type="title"/>
          </p:nvPr>
        </p:nvSpPr>
        <p:spPr>
          <a:xfrm>
            <a:off x="2152650" y="228602"/>
            <a:ext cx="13849350" cy="1732196"/>
          </a:xfrm>
        </p:spPr>
        <p:txBody>
          <a:bodyPr/>
          <a:lstStyle/>
          <a:p>
            <a:r>
              <a:rPr lang="en-US" dirty="0"/>
              <a:t>Tasks with Potential Lead Exposure</a:t>
            </a:r>
          </a:p>
        </p:txBody>
      </p:sp>
    </p:spTree>
    <p:extLst>
      <p:ext uri="{BB962C8B-B14F-4D97-AF65-F5344CB8AC3E}">
        <p14:creationId xmlns:p14="http://schemas.microsoft.com/office/powerpoint/2010/main" val="8892629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3435723" y="8287098"/>
            <a:ext cx="8470527" cy="1485552"/>
          </a:xfrm>
          <a:prstGeom prst="roundRect">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FFFFFF"/>
              </a:solidFill>
              <a:latin typeface="Arial"/>
            </a:endParaRPr>
          </a:p>
        </p:txBody>
      </p:sp>
      <p:sp>
        <p:nvSpPr>
          <p:cNvPr id="5" name="Content Placeholder 4"/>
          <p:cNvSpPr>
            <a:spLocks noGrp="1"/>
          </p:cNvSpPr>
          <p:nvPr>
            <p:ph idx="1"/>
          </p:nvPr>
        </p:nvSpPr>
        <p:spPr>
          <a:xfrm>
            <a:off x="626165" y="2370722"/>
            <a:ext cx="14366189" cy="6901544"/>
          </a:xfrm>
        </p:spPr>
        <p:txBody>
          <a:bodyPr/>
          <a:lstStyle/>
          <a:p>
            <a:pPr marL="0" indent="0">
              <a:buNone/>
            </a:pPr>
            <a:r>
              <a:rPr lang="en-US" sz="3900" b="1" dirty="0">
                <a:solidFill>
                  <a:srgbClr val="002060"/>
                </a:solidFill>
              </a:rPr>
              <a:t>Acute over-exposure in adults can lead to:</a:t>
            </a:r>
          </a:p>
          <a:p>
            <a:pPr marL="257175" indent="-257175">
              <a:spcAft>
                <a:spcPts val="2700"/>
              </a:spcAft>
            </a:pPr>
            <a:r>
              <a:rPr lang="en-US" sz="3900" dirty="0">
                <a:solidFill>
                  <a:srgbClr val="002060"/>
                </a:solidFill>
              </a:rPr>
              <a:t> Abdominal pain and constipation</a:t>
            </a:r>
          </a:p>
          <a:p>
            <a:pPr marL="257175" indent="-257175">
              <a:spcAft>
                <a:spcPts val="2700"/>
              </a:spcAft>
            </a:pPr>
            <a:r>
              <a:rPr lang="en-US" sz="3900" dirty="0">
                <a:solidFill>
                  <a:srgbClr val="002060"/>
                </a:solidFill>
              </a:rPr>
              <a:t> Excessively tired or body weakness</a:t>
            </a:r>
          </a:p>
          <a:p>
            <a:pPr marL="257175" indent="-257175">
              <a:spcAft>
                <a:spcPts val="2700"/>
              </a:spcAft>
            </a:pPr>
            <a:r>
              <a:rPr lang="en-US" sz="3900" dirty="0">
                <a:solidFill>
                  <a:srgbClr val="002060"/>
                </a:solidFill>
              </a:rPr>
              <a:t> Headache, memory loss, tremors, or seizures</a:t>
            </a:r>
          </a:p>
          <a:p>
            <a:pPr marL="257175" indent="-257175">
              <a:spcAft>
                <a:spcPts val="2700"/>
              </a:spcAft>
            </a:pPr>
            <a:r>
              <a:rPr lang="en-US" sz="3900" dirty="0">
                <a:solidFill>
                  <a:srgbClr val="002060"/>
                </a:solidFill>
              </a:rPr>
              <a:t> Pain or tingling in the hands and/or feet; can  also manifest as wrist drop</a:t>
            </a:r>
          </a:p>
          <a:p>
            <a:pPr marL="257175" indent="-257175">
              <a:spcAft>
                <a:spcPts val="2700"/>
              </a:spcAft>
            </a:pPr>
            <a:r>
              <a:rPr lang="en-US" sz="3900" dirty="0">
                <a:solidFill>
                  <a:srgbClr val="002060"/>
                </a:solidFill>
              </a:rPr>
              <a:t> Teratogen (affects developing fetus)</a:t>
            </a:r>
          </a:p>
        </p:txBody>
      </p:sp>
      <p:sp>
        <p:nvSpPr>
          <p:cNvPr id="4" name="Title 3"/>
          <p:cNvSpPr>
            <a:spLocks noGrp="1"/>
          </p:cNvSpPr>
          <p:nvPr>
            <p:ph type="title"/>
          </p:nvPr>
        </p:nvSpPr>
        <p:spPr/>
        <p:txBody>
          <a:bodyPr/>
          <a:lstStyle/>
          <a:p>
            <a:r>
              <a:rPr lang="en-US" dirty="0"/>
              <a:t>Lead - Effects of Overexposure</a:t>
            </a:r>
          </a:p>
        </p:txBody>
      </p:sp>
      <p:sp>
        <p:nvSpPr>
          <p:cNvPr id="6" name="TextBox 5"/>
          <p:cNvSpPr txBox="1"/>
          <p:nvPr/>
        </p:nvSpPr>
        <p:spPr>
          <a:xfrm>
            <a:off x="3536016" y="8406627"/>
            <a:ext cx="8269941" cy="1200329"/>
          </a:xfrm>
          <a:prstGeom prst="rect">
            <a:avLst/>
          </a:prstGeom>
          <a:noFill/>
        </p:spPr>
        <p:txBody>
          <a:bodyPr wrap="square" rtlCol="0">
            <a:spAutoFit/>
          </a:bodyPr>
          <a:lstStyle/>
          <a:p>
            <a:pPr algn="ctr" defTabSz="1371600" fontAlgn="base">
              <a:spcBef>
                <a:spcPct val="0"/>
              </a:spcBef>
              <a:spcAft>
                <a:spcPct val="0"/>
              </a:spcAft>
            </a:pPr>
            <a:r>
              <a:rPr lang="en-US" sz="3600" dirty="0">
                <a:solidFill>
                  <a:srgbClr val="002060"/>
                </a:solidFill>
                <a:latin typeface="Arial" pitchFamily="34" charset="0"/>
              </a:rPr>
              <a:t>Lead exposure in children can lead to severe neurological damage</a:t>
            </a:r>
          </a:p>
        </p:txBody>
      </p:sp>
    </p:spTree>
    <p:extLst>
      <p:ext uri="{BB962C8B-B14F-4D97-AF65-F5344CB8AC3E}">
        <p14:creationId xmlns:p14="http://schemas.microsoft.com/office/powerpoint/2010/main" val="383342448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2" y="0"/>
            <a:ext cx="13715999" cy="2057400"/>
          </a:xfrm>
        </p:spPr>
        <p:txBody>
          <a:bodyPr/>
          <a:lstStyle/>
          <a:p>
            <a:r>
              <a:rPr lang="en-US" dirty="0"/>
              <a:t>Chronic (Long Term) Effects</a:t>
            </a:r>
            <a:br>
              <a:rPr lang="en-US" dirty="0"/>
            </a:br>
            <a:r>
              <a:rPr lang="en-US" sz="4800" dirty="0"/>
              <a:t>Lead toxicity can affect every organ system</a:t>
            </a:r>
          </a:p>
        </p:txBody>
      </p:sp>
      <p:sp>
        <p:nvSpPr>
          <p:cNvPr id="4" name="Content Placeholder 1"/>
          <p:cNvSpPr>
            <a:spLocks noGrp="1"/>
          </p:cNvSpPr>
          <p:nvPr>
            <p:ph idx="1"/>
          </p:nvPr>
        </p:nvSpPr>
        <p:spPr>
          <a:xfrm>
            <a:off x="536713" y="2766061"/>
            <a:ext cx="15206870" cy="6901544"/>
          </a:xfrm>
        </p:spPr>
        <p:txBody>
          <a:bodyPr/>
          <a:lstStyle/>
          <a:p>
            <a:r>
              <a:rPr lang="en-US" sz="3900" dirty="0"/>
              <a:t>The nervous system is the most sensitive target</a:t>
            </a:r>
          </a:p>
          <a:p>
            <a:pPr lvl="1">
              <a:buFont typeface="Courier New" panose="02070309020205020404" pitchFamily="49" charset="0"/>
              <a:buChar char="o"/>
            </a:pPr>
            <a:r>
              <a:rPr lang="en-US" sz="3900" dirty="0"/>
              <a:t>Dullness, irritability, poor attention span, muscular tremor, and loss of memory. </a:t>
            </a:r>
          </a:p>
          <a:p>
            <a:pPr marL="1028580" lvl="1" indent="0">
              <a:buNone/>
            </a:pPr>
            <a:endParaRPr lang="en-US" sz="3900" dirty="0"/>
          </a:p>
          <a:p>
            <a:r>
              <a:rPr lang="en-US" sz="3900" dirty="0"/>
              <a:t>Many studies show a strong association between lead exposure and renal (kidney) effects. </a:t>
            </a:r>
          </a:p>
          <a:p>
            <a:endParaRPr lang="en-US" sz="3900" dirty="0"/>
          </a:p>
          <a:p>
            <a:r>
              <a:rPr lang="en-US" sz="3900" dirty="0"/>
              <a:t>Lead poisoning also affects blood (hemoglobin), gastrointestinal, and reproductive systems</a:t>
            </a:r>
          </a:p>
        </p:txBody>
      </p:sp>
    </p:spTree>
    <p:extLst>
      <p:ext uri="{BB962C8B-B14F-4D97-AF65-F5344CB8AC3E}">
        <p14:creationId xmlns:p14="http://schemas.microsoft.com/office/powerpoint/2010/main" val="26415648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2" y="2224355"/>
            <a:ext cx="14077953" cy="7671608"/>
          </a:xfrm>
        </p:spPr>
        <p:txBody>
          <a:bodyPr/>
          <a:lstStyle/>
          <a:p>
            <a:pPr>
              <a:spcAft>
                <a:spcPts val="2700"/>
              </a:spcAft>
            </a:pPr>
            <a:r>
              <a:rPr lang="en-US" sz="3900" dirty="0">
                <a:solidFill>
                  <a:srgbClr val="002060"/>
                </a:solidFill>
              </a:rPr>
              <a:t>Assume pre-1978 paint contains lead</a:t>
            </a:r>
          </a:p>
          <a:p>
            <a:r>
              <a:rPr lang="en-US" sz="3900" dirty="0">
                <a:solidFill>
                  <a:srgbClr val="002060"/>
                </a:solidFill>
              </a:rPr>
              <a:t>Avoid creating or spreading dust &amp; fumes</a:t>
            </a:r>
          </a:p>
          <a:p>
            <a:pPr lvl="1">
              <a:buFont typeface="Courier New" panose="02070309020205020404" pitchFamily="49" charset="0"/>
              <a:buChar char="o"/>
            </a:pPr>
            <a:r>
              <a:rPr lang="en-US" sz="3900" dirty="0">
                <a:solidFill>
                  <a:srgbClr val="002060"/>
                </a:solidFill>
              </a:rPr>
              <a:t>Use low dust practices</a:t>
            </a:r>
          </a:p>
          <a:p>
            <a:pPr lvl="2"/>
            <a:r>
              <a:rPr lang="en-US" sz="3900" dirty="0">
                <a:solidFill>
                  <a:srgbClr val="002060"/>
                </a:solidFill>
              </a:rPr>
              <a:t>Avoid sanding, scraping, &amp; burning</a:t>
            </a:r>
          </a:p>
          <a:p>
            <a:pPr lvl="1">
              <a:spcAft>
                <a:spcPts val="2700"/>
              </a:spcAft>
              <a:buFont typeface="Courier New" panose="02070309020205020404" pitchFamily="49" charset="0"/>
              <a:buChar char="o"/>
            </a:pPr>
            <a:r>
              <a:rPr lang="en-US" sz="3900" dirty="0">
                <a:solidFill>
                  <a:srgbClr val="002060"/>
                </a:solidFill>
              </a:rPr>
              <a:t>Use respiratory protection</a:t>
            </a:r>
          </a:p>
          <a:p>
            <a:r>
              <a:rPr lang="en-US" sz="3900" dirty="0">
                <a:solidFill>
                  <a:srgbClr val="002060"/>
                </a:solidFill>
              </a:rPr>
              <a:t>Protect occupants &amp; workers</a:t>
            </a:r>
          </a:p>
          <a:p>
            <a:pPr lvl="1">
              <a:buFont typeface="Courier New" panose="02070309020205020404" pitchFamily="49" charset="0"/>
              <a:buChar char="o"/>
            </a:pPr>
            <a:r>
              <a:rPr lang="en-US" sz="3900" dirty="0">
                <a:solidFill>
                  <a:srgbClr val="002060"/>
                </a:solidFill>
              </a:rPr>
              <a:t>Wash hands often</a:t>
            </a:r>
          </a:p>
          <a:p>
            <a:pPr lvl="1">
              <a:buFont typeface="Courier New" panose="02070309020205020404" pitchFamily="49" charset="0"/>
              <a:buChar char="o"/>
            </a:pPr>
            <a:r>
              <a:rPr lang="en-US" sz="3900" dirty="0">
                <a:solidFill>
                  <a:srgbClr val="002060"/>
                </a:solidFill>
              </a:rPr>
              <a:t>Do not eat, drink, or smoke when working with lead</a:t>
            </a:r>
          </a:p>
          <a:p>
            <a:pPr lvl="1">
              <a:spcAft>
                <a:spcPts val="2700"/>
              </a:spcAft>
              <a:buFont typeface="Courier New" panose="02070309020205020404" pitchFamily="49" charset="0"/>
              <a:buChar char="o"/>
            </a:pPr>
            <a:r>
              <a:rPr lang="en-US" sz="3900" dirty="0">
                <a:solidFill>
                  <a:srgbClr val="002060"/>
                </a:solidFill>
              </a:rPr>
              <a:t>Avoid taking dust home</a:t>
            </a:r>
          </a:p>
          <a:p>
            <a:r>
              <a:rPr lang="en-US" sz="3900" dirty="0">
                <a:solidFill>
                  <a:srgbClr val="002060"/>
                </a:solidFill>
              </a:rPr>
              <a:t>Clean-up properly</a:t>
            </a:r>
          </a:p>
        </p:txBody>
      </p:sp>
      <p:sp>
        <p:nvSpPr>
          <p:cNvPr id="3" name="Title 2"/>
          <p:cNvSpPr>
            <a:spLocks noGrp="1"/>
          </p:cNvSpPr>
          <p:nvPr>
            <p:ph type="title"/>
          </p:nvPr>
        </p:nvSpPr>
        <p:spPr/>
        <p:txBody>
          <a:bodyPr/>
          <a:lstStyle/>
          <a:p>
            <a:r>
              <a:rPr lang="en-US" dirty="0"/>
              <a:t>Working with Lead-based Paint</a:t>
            </a:r>
          </a:p>
        </p:txBody>
      </p:sp>
    </p:spTree>
    <p:extLst>
      <p:ext uri="{BB962C8B-B14F-4D97-AF65-F5344CB8AC3E}">
        <p14:creationId xmlns:p14="http://schemas.microsoft.com/office/powerpoint/2010/main" val="414512110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Removing Lead-based Paint</a:t>
            </a:r>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14401" y="2859884"/>
            <a:ext cx="4223804" cy="690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3"/>
          <p:cNvSpPr txBox="1">
            <a:spLocks/>
          </p:cNvSpPr>
          <p:nvPr/>
        </p:nvSpPr>
        <p:spPr bwMode="auto">
          <a:xfrm>
            <a:off x="5516217" y="2770055"/>
            <a:ext cx="12354339" cy="7080518"/>
          </a:xfrm>
          <a:prstGeom prst="rect">
            <a:avLst/>
          </a:prstGeom>
          <a:noFill/>
          <a:ln w="9525">
            <a:noFill/>
            <a:miter lim="800000"/>
            <a:headEnd/>
            <a:tailEnd/>
          </a:ln>
        </p:spPr>
        <p:txBody>
          <a:bodyPr vert="horz" wrap="square" lIns="137144" tIns="68571" rIns="137144" bIns="68571" numCol="1" anchor="t" anchorCtr="0" compatLnSpc="1">
            <a:prstTxWarp prst="textNoShape">
              <a:avLst/>
            </a:prstTxWarp>
            <a:noAutofit/>
          </a:bodyPr>
          <a:lstStyle>
            <a:lvl1pPr marL="571433" indent="-342860" algn="l" rtl="0" eaLnBrk="0" fontAlgn="base" hangingPunct="0">
              <a:spcBef>
                <a:spcPct val="0"/>
              </a:spcBef>
              <a:spcAft>
                <a:spcPts val="600"/>
              </a:spcAft>
              <a:buClr>
                <a:srgbClr val="114797"/>
              </a:buClr>
              <a:buSzPct val="90000"/>
              <a:buFont typeface="Wingdings" pitchFamily="2" charset="2"/>
              <a:buChar char="§"/>
              <a:defRPr sz="2400">
                <a:solidFill>
                  <a:srgbClr val="1F3D7C"/>
                </a:solidFill>
                <a:latin typeface="+mn-lt"/>
                <a:ea typeface="Verdana" panose="020B0604030504040204" pitchFamily="34" charset="0"/>
                <a:cs typeface="Verdana" panose="020B0604030504040204" pitchFamily="34" charset="0"/>
              </a:defRPr>
            </a:lvl1pPr>
            <a:lvl2pPr marL="1028580" indent="-342860" algn="l" rtl="0" eaLnBrk="0" fontAlgn="base" hangingPunct="0">
              <a:spcBef>
                <a:spcPct val="0"/>
              </a:spcBef>
              <a:spcAft>
                <a:spcPts val="600"/>
              </a:spcAft>
              <a:buClr>
                <a:srgbClr val="114797"/>
              </a:buClr>
              <a:buFont typeface="Arial" pitchFamily="34" charset="0"/>
              <a:buChar char="-"/>
              <a:defRPr sz="2400">
                <a:solidFill>
                  <a:srgbClr val="1F3D7C"/>
                </a:solidFill>
                <a:latin typeface="+mn-lt"/>
                <a:ea typeface="Verdana" panose="020B0604030504040204" pitchFamily="34" charset="0"/>
                <a:cs typeface="Verdana" panose="020B0604030504040204" pitchFamily="34" charset="0"/>
              </a:defRPr>
            </a:lvl2pPr>
            <a:lvl3pPr marL="1485726" indent="-342860" algn="l" rtl="0" eaLnBrk="0" fontAlgn="base" hangingPunct="0">
              <a:spcBef>
                <a:spcPct val="0"/>
              </a:spcBef>
              <a:spcAft>
                <a:spcPts val="600"/>
              </a:spcAft>
              <a:buClr>
                <a:srgbClr val="114797"/>
              </a:buClr>
              <a:buSzPct val="85000"/>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3pPr>
            <a:lvl4pPr marL="1942873" indent="-342860" algn="l" rtl="0" eaLnBrk="0" fontAlgn="base" hangingPunct="0">
              <a:spcBef>
                <a:spcPct val="0"/>
              </a:spcBef>
              <a:spcAft>
                <a:spcPts val="600"/>
              </a:spcAft>
              <a:buClr>
                <a:srgbClr val="114797"/>
              </a:buClr>
              <a:buFont typeface="Arial" panose="020B0604020202020204" pitchFamily="34" charset="0"/>
              <a:buChar char="•"/>
              <a:defRPr sz="2400">
                <a:solidFill>
                  <a:srgbClr val="1F3D7C"/>
                </a:solidFill>
                <a:latin typeface="+mn-lt"/>
                <a:ea typeface="Verdana" panose="020B0604030504040204" pitchFamily="34" charset="0"/>
                <a:cs typeface="Verdana" panose="020B0604030504040204" pitchFamily="34" charset="0"/>
              </a:defRPr>
            </a:lvl4pPr>
            <a:lvl5pPr marL="2400019" indent="-342860" algn="l" rtl="0" eaLnBrk="0" fontAlgn="base" hangingPunct="0">
              <a:spcBef>
                <a:spcPct val="0"/>
              </a:spcBef>
              <a:spcAft>
                <a:spcPts val="600"/>
              </a:spcAft>
              <a:buClr>
                <a:srgbClr val="1452AC"/>
              </a:buClr>
              <a:buFont typeface="Verdana" panose="020B0604030504040204" pitchFamily="34" charset="0"/>
              <a:buChar char="›"/>
              <a:defRPr sz="2400">
                <a:solidFill>
                  <a:srgbClr val="1F3D7C"/>
                </a:solidFill>
                <a:latin typeface="+mn-lt"/>
                <a:ea typeface="Verdana" panose="020B0604030504040204" pitchFamily="34" charset="0"/>
                <a:cs typeface="Verdana" panose="020B0604030504040204" pitchFamily="34" charset="0"/>
              </a:defRPr>
            </a:lvl5pPr>
            <a:lvl6pPr marL="2514306" indent="-228573" algn="l" rtl="0" fontAlgn="base">
              <a:spcBef>
                <a:spcPct val="0"/>
              </a:spcBef>
              <a:spcAft>
                <a:spcPct val="40000"/>
              </a:spcAft>
              <a:buClr>
                <a:srgbClr val="1F3D7C"/>
              </a:buClr>
              <a:buChar char="»"/>
              <a:defRPr sz="1200">
                <a:solidFill>
                  <a:schemeClr val="tx1"/>
                </a:solidFill>
                <a:latin typeface="+mn-lt"/>
              </a:defRPr>
            </a:lvl6pPr>
            <a:lvl7pPr marL="2971453" indent="-228573" algn="l" rtl="0" fontAlgn="base">
              <a:spcBef>
                <a:spcPct val="0"/>
              </a:spcBef>
              <a:spcAft>
                <a:spcPct val="40000"/>
              </a:spcAft>
              <a:buChar char="»"/>
              <a:defRPr>
                <a:solidFill>
                  <a:schemeClr val="tx1"/>
                </a:solidFill>
                <a:latin typeface="+mn-lt"/>
              </a:defRPr>
            </a:lvl7pPr>
            <a:lvl8pPr marL="3428599" indent="-228573" algn="l" rtl="0" fontAlgn="base">
              <a:spcBef>
                <a:spcPct val="0"/>
              </a:spcBef>
              <a:spcAft>
                <a:spcPct val="40000"/>
              </a:spcAft>
              <a:buChar char="»"/>
              <a:defRPr>
                <a:solidFill>
                  <a:schemeClr val="tx1"/>
                </a:solidFill>
                <a:latin typeface="+mn-lt"/>
              </a:defRPr>
            </a:lvl8pPr>
            <a:lvl9pPr marL="3885746" indent="-228573" algn="l" rtl="0" fontAlgn="base">
              <a:spcBef>
                <a:spcPct val="0"/>
              </a:spcBef>
              <a:spcAft>
                <a:spcPct val="40000"/>
              </a:spcAft>
              <a:buChar char="»"/>
              <a:defRPr>
                <a:solidFill>
                  <a:schemeClr val="tx1"/>
                </a:solidFill>
                <a:latin typeface="+mn-lt"/>
              </a:defRPr>
            </a:lvl9pPr>
          </a:lstStyle>
          <a:p>
            <a:pPr marL="857150" indent="-514290" defTabSz="1371600">
              <a:spcAft>
                <a:spcPts val="900"/>
              </a:spcAft>
              <a:buClr>
                <a:srgbClr val="F18A00"/>
              </a:buClr>
            </a:pPr>
            <a:r>
              <a:rPr lang="en-US" sz="3900" kern="0" dirty="0">
                <a:solidFill>
                  <a:srgbClr val="002060"/>
                </a:solidFill>
                <a:latin typeface="Arial"/>
              </a:rPr>
              <a:t>Do not use high speed sanders or grinders</a:t>
            </a:r>
          </a:p>
          <a:p>
            <a:pPr marL="1542870" lvl="1" indent="-514290" defTabSz="1371600">
              <a:spcAft>
                <a:spcPts val="3600"/>
              </a:spcAft>
              <a:buClr>
                <a:srgbClr val="F18A00"/>
              </a:buClr>
              <a:buFont typeface="Courier New" panose="02070309020205020404" pitchFamily="49" charset="0"/>
              <a:buChar char="o"/>
            </a:pPr>
            <a:r>
              <a:rPr lang="en-US" sz="3900" kern="0" dirty="0">
                <a:solidFill>
                  <a:srgbClr val="002060"/>
                </a:solidFill>
                <a:latin typeface="Arial"/>
              </a:rPr>
              <a:t>Unless with HEPA vacuum</a:t>
            </a:r>
          </a:p>
          <a:p>
            <a:pPr marL="857150" indent="-514290" defTabSz="1371600">
              <a:spcAft>
                <a:spcPts val="900"/>
              </a:spcAft>
              <a:buClr>
                <a:srgbClr val="F18A00"/>
              </a:buClr>
            </a:pPr>
            <a:r>
              <a:rPr lang="en-US" sz="3900" kern="0" dirty="0">
                <a:solidFill>
                  <a:srgbClr val="002060"/>
                </a:solidFill>
                <a:latin typeface="Arial"/>
              </a:rPr>
              <a:t>Do not use open flame or heat gun or HIGH setting</a:t>
            </a:r>
          </a:p>
          <a:p>
            <a:pPr marL="1542870" lvl="1" indent="-514290" defTabSz="1371600">
              <a:spcAft>
                <a:spcPts val="3600"/>
              </a:spcAft>
              <a:buClr>
                <a:srgbClr val="F18A00"/>
              </a:buClr>
              <a:buFont typeface="Courier New" panose="02070309020205020404" pitchFamily="49" charset="0"/>
              <a:buChar char="o"/>
            </a:pPr>
            <a:r>
              <a:rPr lang="en-US" sz="3900" kern="0" dirty="0">
                <a:solidFill>
                  <a:srgbClr val="002060"/>
                </a:solidFill>
                <a:latin typeface="Arial"/>
              </a:rPr>
              <a:t>Creates toxic fumes</a:t>
            </a:r>
          </a:p>
          <a:p>
            <a:pPr marL="857150" indent="-514290" defTabSz="1371600">
              <a:spcAft>
                <a:spcPts val="3600"/>
              </a:spcAft>
              <a:buClr>
                <a:srgbClr val="F18A00"/>
              </a:buClr>
            </a:pPr>
            <a:r>
              <a:rPr lang="en-US" sz="3900" kern="0" dirty="0">
                <a:solidFill>
                  <a:srgbClr val="002060"/>
                </a:solidFill>
                <a:latin typeface="Arial"/>
              </a:rPr>
              <a:t>Do not use uncontained abrasive blasting</a:t>
            </a:r>
          </a:p>
          <a:p>
            <a:pPr marL="857150" indent="-514290" defTabSz="1371600">
              <a:spcAft>
                <a:spcPts val="900"/>
              </a:spcAft>
              <a:buClr>
                <a:srgbClr val="F18A00"/>
              </a:buClr>
            </a:pPr>
            <a:r>
              <a:rPr lang="en-US" sz="3900" kern="0" dirty="0">
                <a:solidFill>
                  <a:srgbClr val="002060"/>
                </a:solidFill>
                <a:latin typeface="Arial"/>
              </a:rPr>
              <a:t>Avoid excessive dry scraping or sanding</a:t>
            </a:r>
          </a:p>
        </p:txBody>
      </p:sp>
    </p:spTree>
    <p:extLst>
      <p:ext uri="{BB962C8B-B14F-4D97-AF65-F5344CB8AC3E}">
        <p14:creationId xmlns:p14="http://schemas.microsoft.com/office/powerpoint/2010/main" val="1928751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b="1" dirty="0"/>
              <a:t>Common Hazards</a:t>
            </a:r>
          </a:p>
        </p:txBody>
      </p:sp>
    </p:spTree>
    <p:extLst>
      <p:ext uri="{BB962C8B-B14F-4D97-AF65-F5344CB8AC3E}">
        <p14:creationId xmlns:p14="http://schemas.microsoft.com/office/powerpoint/2010/main" val="294988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90366" y="3395528"/>
            <a:ext cx="9918267" cy="5176158"/>
          </a:xfrm>
        </p:spPr>
        <p:txBody>
          <a:bodyPr/>
          <a:lstStyle/>
          <a:p>
            <a:pPr marL="257145" indent="0">
              <a:buNone/>
            </a:pPr>
            <a:r>
              <a:rPr lang="en-US" sz="4200" dirty="0"/>
              <a:t>Machine-Related		35%</a:t>
            </a:r>
          </a:p>
          <a:p>
            <a:pPr marL="257145" indent="0">
              <a:buNone/>
            </a:pPr>
            <a:endParaRPr lang="en-US" sz="4200" dirty="0"/>
          </a:p>
          <a:p>
            <a:pPr marL="257145" indent="0">
              <a:buNone/>
            </a:pPr>
            <a:r>
              <a:rPr lang="en-US" sz="4200" dirty="0"/>
              <a:t>Slips &amp; Falls			31%</a:t>
            </a:r>
          </a:p>
          <a:p>
            <a:pPr marL="257145" indent="0">
              <a:buNone/>
            </a:pPr>
            <a:endParaRPr lang="en-US" sz="4200" dirty="0"/>
          </a:p>
          <a:p>
            <a:pPr marL="257145" indent="0">
              <a:buNone/>
            </a:pPr>
            <a:r>
              <a:rPr lang="en-US" sz="4200" dirty="0"/>
              <a:t>Strains &amp; Sprains		30%</a:t>
            </a:r>
          </a:p>
          <a:p>
            <a:pPr marL="257145" indent="0">
              <a:buNone/>
            </a:pPr>
            <a:endParaRPr lang="en-US" sz="4200" dirty="0"/>
          </a:p>
          <a:p>
            <a:pPr marL="257145" indent="0">
              <a:buNone/>
            </a:pPr>
            <a:r>
              <a:rPr lang="en-US" sz="4200" dirty="0"/>
              <a:t>All Other Causes	  	4%</a:t>
            </a:r>
          </a:p>
        </p:txBody>
      </p:sp>
      <p:sp>
        <p:nvSpPr>
          <p:cNvPr id="3" name="Title 2"/>
          <p:cNvSpPr>
            <a:spLocks noGrp="1"/>
          </p:cNvSpPr>
          <p:nvPr>
            <p:ph type="title"/>
          </p:nvPr>
        </p:nvSpPr>
        <p:spPr/>
        <p:txBody>
          <a:bodyPr/>
          <a:lstStyle/>
          <a:p>
            <a:r>
              <a:rPr lang="en-US" dirty="0"/>
              <a:t>Maintenance Lost Time Injuries</a:t>
            </a:r>
          </a:p>
        </p:txBody>
      </p:sp>
    </p:spTree>
    <p:extLst>
      <p:ext uri="{BB962C8B-B14F-4D97-AF65-F5344CB8AC3E}">
        <p14:creationId xmlns:p14="http://schemas.microsoft.com/office/powerpoint/2010/main" val="18138415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8175" y="2683565"/>
            <a:ext cx="14287502" cy="6768549"/>
          </a:xfrm>
        </p:spPr>
        <p:txBody>
          <a:bodyPr/>
          <a:lstStyle/>
          <a:p>
            <a:pPr marL="1028660" indent="-685800">
              <a:lnSpc>
                <a:spcPct val="150000"/>
              </a:lnSpc>
              <a:spcAft>
                <a:spcPts val="2700"/>
              </a:spcAft>
              <a:buFont typeface="+mj-lt"/>
              <a:buAutoNum type="arabicPeriod"/>
            </a:pPr>
            <a:r>
              <a:rPr lang="en-US" sz="3900" dirty="0"/>
              <a:t>Know and follow manufacturer’s instructions</a:t>
            </a:r>
          </a:p>
          <a:p>
            <a:pPr marL="1028660" indent="-685800">
              <a:lnSpc>
                <a:spcPct val="150000"/>
              </a:lnSpc>
              <a:spcAft>
                <a:spcPts val="2700"/>
              </a:spcAft>
              <a:buFont typeface="+mj-lt"/>
              <a:buAutoNum type="arabicPeriod"/>
            </a:pPr>
            <a:r>
              <a:rPr lang="en-US" sz="3900" dirty="0"/>
              <a:t>Keep in good working order</a:t>
            </a:r>
          </a:p>
          <a:p>
            <a:pPr marL="1028660" indent="-685800">
              <a:lnSpc>
                <a:spcPct val="150000"/>
              </a:lnSpc>
              <a:spcAft>
                <a:spcPts val="2700"/>
              </a:spcAft>
              <a:buFont typeface="+mj-lt"/>
              <a:buAutoNum type="arabicPeriod"/>
            </a:pPr>
            <a:r>
              <a:rPr lang="en-US" sz="3900" dirty="0"/>
              <a:t>Use only for the intended purpose</a:t>
            </a:r>
          </a:p>
          <a:p>
            <a:pPr marL="1028660" indent="-685800">
              <a:lnSpc>
                <a:spcPct val="150000"/>
              </a:lnSpc>
              <a:spcAft>
                <a:spcPts val="2700"/>
              </a:spcAft>
              <a:buFont typeface="+mj-lt"/>
              <a:buAutoNum type="arabicPeriod"/>
            </a:pPr>
            <a:r>
              <a:rPr lang="en-US" sz="3900" dirty="0"/>
              <a:t>Examine for damage before every use</a:t>
            </a:r>
          </a:p>
          <a:p>
            <a:pPr marL="1028660" indent="-685800">
              <a:lnSpc>
                <a:spcPct val="150000"/>
              </a:lnSpc>
              <a:spcAft>
                <a:spcPts val="2700"/>
              </a:spcAft>
              <a:buFont typeface="+mj-lt"/>
              <a:buAutoNum type="arabicPeriod"/>
            </a:pPr>
            <a:r>
              <a:rPr lang="en-US" sz="3900" dirty="0"/>
              <a:t>Wear appropriate personal protective equipment (PPE)</a:t>
            </a:r>
          </a:p>
        </p:txBody>
      </p:sp>
      <p:sp>
        <p:nvSpPr>
          <p:cNvPr id="3" name="Title 2"/>
          <p:cNvSpPr>
            <a:spLocks noGrp="1"/>
          </p:cNvSpPr>
          <p:nvPr>
            <p:ph type="title"/>
          </p:nvPr>
        </p:nvSpPr>
        <p:spPr>
          <a:xfrm>
            <a:off x="4000504" y="289259"/>
            <a:ext cx="10286999" cy="1587138"/>
          </a:xfrm>
        </p:spPr>
        <p:txBody>
          <a:bodyPr/>
          <a:lstStyle/>
          <a:p>
            <a:r>
              <a:rPr lang="en-US" dirty="0"/>
              <a:t>Tools &amp; Equipment Safety</a:t>
            </a:r>
            <a:br>
              <a:rPr lang="en-US" dirty="0"/>
            </a:br>
            <a:r>
              <a:rPr lang="en-US" dirty="0"/>
              <a:t>5 Basic Rules</a:t>
            </a:r>
          </a:p>
        </p:txBody>
      </p:sp>
      <p:pic>
        <p:nvPicPr>
          <p:cNvPr id="4" name="Picture 3">
            <a:extLst>
              <a:ext uri="{FF2B5EF4-FFF2-40B4-BE49-F238E27FC236}">
                <a16:creationId xmlns:a16="http://schemas.microsoft.com/office/drawing/2014/main" id="{4310585D-E4BC-5ED6-511C-D18BB8ACE47A}"/>
              </a:ext>
            </a:extLst>
          </p:cNvPr>
          <p:cNvPicPr>
            <a:picLocks noChangeAspect="1"/>
          </p:cNvPicPr>
          <p:nvPr/>
        </p:nvPicPr>
        <p:blipFill>
          <a:blip r:embed="rId3"/>
          <a:stretch>
            <a:fillRect/>
          </a:stretch>
        </p:blipFill>
        <p:spPr>
          <a:xfrm>
            <a:off x="12978332" y="2683565"/>
            <a:ext cx="5011494" cy="5011494"/>
          </a:xfrm>
          <a:prstGeom prst="rect">
            <a:avLst/>
          </a:prstGeom>
        </p:spPr>
      </p:pic>
    </p:spTree>
    <p:extLst>
      <p:ext uri="{BB962C8B-B14F-4D97-AF65-F5344CB8AC3E}">
        <p14:creationId xmlns:p14="http://schemas.microsoft.com/office/powerpoint/2010/main" val="34063208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00504" y="292651"/>
            <a:ext cx="10286999" cy="1557746"/>
          </a:xfrm>
        </p:spPr>
        <p:txBody>
          <a:bodyPr/>
          <a:lstStyle/>
          <a:p>
            <a:r>
              <a:rPr lang="en-US" dirty="0"/>
              <a:t>Provide Training on Equipment</a:t>
            </a:r>
          </a:p>
        </p:txBody>
      </p:sp>
      <p:pic>
        <p:nvPicPr>
          <p:cNvPr id="4" name="Content Placeholder 6" descr="walk behind mower home.jpg"/>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2534478" y="2385767"/>
            <a:ext cx="5703138" cy="3426392"/>
          </a:xfrm>
        </p:spPr>
      </p:pic>
      <p:pic>
        <p:nvPicPr>
          <p:cNvPr id="5" name="Content Placeholder 7" descr="walk behind mower commer.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483080" y="2371990"/>
            <a:ext cx="5216895" cy="3440165"/>
          </a:xfrm>
          <a:prstGeom prst="rect">
            <a:avLst/>
          </a:prstGeom>
        </p:spPr>
      </p:pic>
      <p:sp>
        <p:nvSpPr>
          <p:cNvPr id="6" name="Not Equal 5"/>
          <p:cNvSpPr/>
          <p:nvPr/>
        </p:nvSpPr>
        <p:spPr>
          <a:xfrm>
            <a:off x="7960235" y="3903006"/>
            <a:ext cx="1800225" cy="1285875"/>
          </a:xfrm>
          <a:prstGeom prst="mathNot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endParaRPr lang="en-US" sz="2700" dirty="0">
              <a:solidFill>
                <a:srgbClr val="000000"/>
              </a:solidFill>
              <a:latin typeface="Arial"/>
            </a:endParaRPr>
          </a:p>
        </p:txBody>
      </p:sp>
      <p:sp>
        <p:nvSpPr>
          <p:cNvPr id="7" name="TextBox 6"/>
          <p:cNvSpPr txBox="1"/>
          <p:nvPr/>
        </p:nvSpPr>
        <p:spPr>
          <a:xfrm>
            <a:off x="2534478" y="5971358"/>
            <a:ext cx="10467147" cy="3693319"/>
          </a:xfrm>
          <a:prstGeom prst="rect">
            <a:avLst/>
          </a:prstGeom>
          <a:noFill/>
        </p:spPr>
        <p:txBody>
          <a:bodyPr wrap="square" rtlCol="0">
            <a:spAutoFit/>
          </a:bodyPr>
          <a:lstStyle/>
          <a:p>
            <a:pPr marL="514350" indent="-514350" defTabSz="1371600" fontAlgn="base">
              <a:spcBef>
                <a:spcPct val="0"/>
              </a:spcBef>
              <a:spcAft>
                <a:spcPct val="0"/>
              </a:spcAft>
              <a:buClr>
                <a:srgbClr val="F68D25"/>
              </a:buClr>
              <a:buFont typeface="Wingdings" panose="05000000000000000000" pitchFamily="2" charset="2"/>
              <a:buChar char="§"/>
            </a:pPr>
            <a:r>
              <a:rPr lang="en-US" sz="3900" dirty="0">
                <a:solidFill>
                  <a:srgbClr val="001B50"/>
                </a:solidFill>
                <a:latin typeface="Arial" pitchFamily="34" charset="0"/>
              </a:rPr>
              <a:t>Training and Retraining Needs</a:t>
            </a:r>
          </a:p>
          <a:p>
            <a:pPr marL="1028640" lvl="1" indent="-514350" defTabSz="1371600" fontAlgn="base">
              <a:spcBef>
                <a:spcPct val="0"/>
              </a:spcBef>
              <a:spcAft>
                <a:spcPct val="0"/>
              </a:spcAft>
              <a:buClr>
                <a:srgbClr val="F68D25"/>
              </a:buClr>
              <a:buFont typeface="Courier New" panose="02070309020205020404" pitchFamily="49" charset="0"/>
              <a:buChar char="o"/>
            </a:pPr>
            <a:r>
              <a:rPr lang="en-US" sz="3900" dirty="0">
                <a:solidFill>
                  <a:srgbClr val="001B50"/>
                </a:solidFill>
                <a:latin typeface="Arial" pitchFamily="34" charset="0"/>
              </a:rPr>
              <a:t>Consider skill sheets as documentation</a:t>
            </a:r>
          </a:p>
          <a:p>
            <a:pPr marL="1028640" lvl="1" indent="-514350" defTabSz="1371600" fontAlgn="base">
              <a:spcBef>
                <a:spcPct val="0"/>
              </a:spcBef>
              <a:spcAft>
                <a:spcPct val="0"/>
              </a:spcAft>
              <a:buClr>
                <a:srgbClr val="F68D25"/>
              </a:buClr>
              <a:buFont typeface="Wingdings" panose="05000000000000000000" pitchFamily="2" charset="2"/>
              <a:buChar char="§"/>
            </a:pPr>
            <a:endParaRPr lang="en-US" sz="3900" dirty="0">
              <a:solidFill>
                <a:srgbClr val="001B50"/>
              </a:solidFill>
              <a:latin typeface="Arial" pitchFamily="34" charset="0"/>
            </a:endParaRPr>
          </a:p>
          <a:p>
            <a:pPr marL="514350" indent="-514350" defTabSz="1371600" fontAlgn="base">
              <a:spcBef>
                <a:spcPct val="0"/>
              </a:spcBef>
              <a:spcAft>
                <a:spcPct val="0"/>
              </a:spcAft>
              <a:buClr>
                <a:srgbClr val="F68D25"/>
              </a:buClr>
              <a:buFont typeface="Wingdings" panose="05000000000000000000" pitchFamily="2" charset="2"/>
              <a:buChar char="§"/>
            </a:pPr>
            <a:r>
              <a:rPr lang="en-US" sz="3900" dirty="0">
                <a:solidFill>
                  <a:srgbClr val="001B50"/>
                </a:solidFill>
                <a:latin typeface="Arial" pitchFamily="34" charset="0"/>
              </a:rPr>
              <a:t>Enforcement and Reinforcement</a:t>
            </a:r>
          </a:p>
          <a:p>
            <a:pPr marL="1028640" lvl="1" indent="-514350" defTabSz="1371600" fontAlgn="base">
              <a:spcBef>
                <a:spcPct val="0"/>
              </a:spcBef>
              <a:spcAft>
                <a:spcPct val="0"/>
              </a:spcAft>
              <a:buClr>
                <a:srgbClr val="F68D25"/>
              </a:buClr>
              <a:buFont typeface="Courier New" panose="02070309020205020404" pitchFamily="49" charset="0"/>
              <a:buChar char="o"/>
            </a:pPr>
            <a:r>
              <a:rPr lang="en-US" sz="3900" dirty="0">
                <a:solidFill>
                  <a:srgbClr val="001B50"/>
                </a:solidFill>
                <a:latin typeface="Arial" pitchFamily="34" charset="0"/>
              </a:rPr>
              <a:t>Job Observations</a:t>
            </a:r>
          </a:p>
          <a:p>
            <a:pPr marL="1028640" lvl="1" indent="-514350" defTabSz="1371600" fontAlgn="base">
              <a:spcBef>
                <a:spcPct val="0"/>
              </a:spcBef>
              <a:spcAft>
                <a:spcPct val="0"/>
              </a:spcAft>
              <a:buClr>
                <a:srgbClr val="F68D25"/>
              </a:buClr>
              <a:buFont typeface="Courier New" panose="02070309020205020404" pitchFamily="49" charset="0"/>
              <a:buChar char="o"/>
            </a:pPr>
            <a:r>
              <a:rPr lang="en-US" sz="3900" dirty="0">
                <a:solidFill>
                  <a:srgbClr val="001B50"/>
                </a:solidFill>
                <a:latin typeface="Arial" pitchFamily="34" charset="0"/>
              </a:rPr>
              <a:t>Coaching</a:t>
            </a:r>
          </a:p>
        </p:txBody>
      </p:sp>
    </p:spTree>
    <p:extLst>
      <p:ext uri="{BB962C8B-B14F-4D97-AF65-F5344CB8AC3E}">
        <p14:creationId xmlns:p14="http://schemas.microsoft.com/office/powerpoint/2010/main" val="19693714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3213304"/>
            <a:ext cx="11981331" cy="4620485"/>
          </a:xfrm>
        </p:spPr>
        <p:txBody>
          <a:bodyPr/>
          <a:lstStyle/>
          <a:p>
            <a:pPr>
              <a:spcAft>
                <a:spcPts val="1800"/>
              </a:spcAft>
            </a:pPr>
            <a:r>
              <a:rPr lang="en-US" sz="4200" dirty="0"/>
              <a:t>Document Snow Removal and Salting</a:t>
            </a:r>
          </a:p>
          <a:p>
            <a:pPr lvl="1">
              <a:spcAft>
                <a:spcPts val="1800"/>
              </a:spcAft>
              <a:buFont typeface="Courier New" panose="02070309020205020404" pitchFamily="49" charset="0"/>
              <a:buChar char="o"/>
            </a:pPr>
            <a:r>
              <a:rPr lang="en-US" sz="4200" dirty="0"/>
              <a:t>Day</a:t>
            </a:r>
          </a:p>
          <a:p>
            <a:pPr lvl="1">
              <a:spcAft>
                <a:spcPts val="1800"/>
              </a:spcAft>
              <a:buFont typeface="Courier New" panose="02070309020205020404" pitchFamily="49" charset="0"/>
              <a:buChar char="o"/>
            </a:pPr>
            <a:r>
              <a:rPr lang="en-US" sz="4200" dirty="0"/>
              <a:t>Time</a:t>
            </a:r>
          </a:p>
          <a:p>
            <a:pPr lvl="1">
              <a:spcAft>
                <a:spcPts val="1800"/>
              </a:spcAft>
              <a:buFont typeface="Courier New" panose="02070309020205020404" pitchFamily="49" charset="0"/>
              <a:buChar char="o"/>
            </a:pPr>
            <a:r>
              <a:rPr lang="en-US" sz="4200" dirty="0"/>
              <a:t>Location </a:t>
            </a:r>
          </a:p>
          <a:p>
            <a:pPr>
              <a:spcAft>
                <a:spcPts val="1800"/>
              </a:spcAft>
            </a:pPr>
            <a:r>
              <a:rPr lang="en-US" sz="4200" dirty="0"/>
              <a:t>Employee Training</a:t>
            </a:r>
          </a:p>
          <a:p>
            <a:pPr lvl="1">
              <a:spcAft>
                <a:spcPts val="1800"/>
              </a:spcAft>
            </a:pPr>
            <a:endParaRPr lang="en-US" sz="3150" dirty="0"/>
          </a:p>
        </p:txBody>
      </p:sp>
      <p:sp>
        <p:nvSpPr>
          <p:cNvPr id="3" name="Title 2"/>
          <p:cNvSpPr>
            <a:spLocks noGrp="1"/>
          </p:cNvSpPr>
          <p:nvPr>
            <p:ph type="title"/>
          </p:nvPr>
        </p:nvSpPr>
        <p:spPr/>
        <p:txBody>
          <a:bodyPr/>
          <a:lstStyle/>
          <a:p>
            <a:r>
              <a:rPr lang="en-US" dirty="0"/>
              <a:t>Snow Removal &amp; Salting</a:t>
            </a:r>
          </a:p>
        </p:txBody>
      </p:sp>
    </p:spTree>
    <p:extLst>
      <p:ext uri="{BB962C8B-B14F-4D97-AF65-F5344CB8AC3E}">
        <p14:creationId xmlns:p14="http://schemas.microsoft.com/office/powerpoint/2010/main" val="8449067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b="12228"/>
          <a:stretch/>
        </p:blipFill>
        <p:spPr>
          <a:xfrm>
            <a:off x="1997765" y="1808507"/>
            <a:ext cx="14138528" cy="8128401"/>
          </a:xfrm>
        </p:spPr>
      </p:pic>
      <p:sp>
        <p:nvSpPr>
          <p:cNvPr id="4" name="Title 3"/>
          <p:cNvSpPr>
            <a:spLocks noGrp="1"/>
          </p:cNvSpPr>
          <p:nvPr>
            <p:ph type="title"/>
          </p:nvPr>
        </p:nvSpPr>
        <p:spPr/>
        <p:txBody>
          <a:bodyPr/>
          <a:lstStyle/>
          <a:p>
            <a:r>
              <a:rPr lang="en-US" dirty="0"/>
              <a:t>3 Factors of a Slip Hazard</a:t>
            </a:r>
          </a:p>
        </p:txBody>
      </p:sp>
      <p:sp>
        <p:nvSpPr>
          <p:cNvPr id="6" name="Rounded Rectangular Callout 5"/>
          <p:cNvSpPr/>
          <p:nvPr/>
        </p:nvSpPr>
        <p:spPr>
          <a:xfrm>
            <a:off x="1550505" y="4847927"/>
            <a:ext cx="3590160" cy="2049561"/>
          </a:xfrm>
          <a:prstGeom prst="wedgeRoundRectCallout">
            <a:avLst>
              <a:gd name="adj1" fmla="val 75758"/>
              <a:gd name="adj2" fmla="val 10566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060"/>
                </a:solidFill>
                <a:latin typeface="Arial"/>
              </a:rPr>
              <a:t>Quality of foot-surface contact</a:t>
            </a:r>
          </a:p>
        </p:txBody>
      </p:sp>
      <p:sp>
        <p:nvSpPr>
          <p:cNvPr id="7" name="Rounded Rectangular Callout 6"/>
          <p:cNvSpPr/>
          <p:nvPr/>
        </p:nvSpPr>
        <p:spPr>
          <a:xfrm>
            <a:off x="12252818" y="6968287"/>
            <a:ext cx="3187476" cy="1510208"/>
          </a:xfrm>
          <a:prstGeom prst="wedgeRoundRectCallout">
            <a:avLst>
              <a:gd name="adj1" fmla="val -58028"/>
              <a:gd name="adj2" fmla="val 1135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060"/>
                </a:solidFill>
                <a:latin typeface="Arial"/>
              </a:rPr>
              <a:t>Walking surface</a:t>
            </a:r>
          </a:p>
        </p:txBody>
      </p:sp>
      <p:sp>
        <p:nvSpPr>
          <p:cNvPr id="8" name="Rounded Rectangular Callout 7"/>
          <p:cNvSpPr/>
          <p:nvPr/>
        </p:nvSpPr>
        <p:spPr>
          <a:xfrm>
            <a:off x="9927771" y="2692880"/>
            <a:ext cx="2863890" cy="1251669"/>
          </a:xfrm>
          <a:prstGeom prst="wedgeRoundRectCallout">
            <a:avLst>
              <a:gd name="adj1" fmla="val -47816"/>
              <a:gd name="adj2" fmla="val 1135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060"/>
                </a:solidFill>
                <a:latin typeface="Arial"/>
              </a:rPr>
              <a:t>Footwear</a:t>
            </a:r>
          </a:p>
        </p:txBody>
      </p:sp>
    </p:spTree>
    <p:extLst>
      <p:ext uri="{BB962C8B-B14F-4D97-AF65-F5344CB8AC3E}">
        <p14:creationId xmlns:p14="http://schemas.microsoft.com/office/powerpoint/2010/main" val="151666585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566531" y="2304170"/>
            <a:ext cx="9008558" cy="7632738"/>
          </a:xfrm>
        </p:spPr>
        <p:txBody>
          <a:bodyPr/>
          <a:lstStyle/>
          <a:p>
            <a:r>
              <a:rPr lang="en-US" sz="3900" dirty="0"/>
              <a:t>Damaged carpet</a:t>
            </a:r>
          </a:p>
          <a:p>
            <a:r>
              <a:rPr lang="en-US" sz="3900" dirty="0"/>
              <a:t>Extension cords in walking paths</a:t>
            </a:r>
          </a:p>
          <a:p>
            <a:r>
              <a:rPr lang="en-US" sz="3900" dirty="0"/>
              <a:t>Obscure transitions</a:t>
            </a:r>
          </a:p>
          <a:p>
            <a:pPr lvl="1">
              <a:buFont typeface="Courier New" panose="02070309020205020404" pitchFamily="49" charset="0"/>
              <a:buChar char="o"/>
            </a:pPr>
            <a:r>
              <a:rPr lang="en-US" sz="3900" dirty="0"/>
              <a:t>Step-downs</a:t>
            </a:r>
          </a:p>
          <a:p>
            <a:pPr lvl="1">
              <a:buFont typeface="Courier New" panose="02070309020205020404" pitchFamily="49" charset="0"/>
              <a:buChar char="o"/>
            </a:pPr>
            <a:r>
              <a:rPr lang="en-US" sz="3900" dirty="0"/>
              <a:t>Cracks in walkways</a:t>
            </a:r>
          </a:p>
          <a:p>
            <a:pPr>
              <a:spcAft>
                <a:spcPts val="2700"/>
              </a:spcAft>
            </a:pPr>
            <a:r>
              <a:rPr lang="en-US" sz="3900" dirty="0"/>
              <a:t>Storage in walking paths</a:t>
            </a:r>
          </a:p>
          <a:p>
            <a:pPr marL="0" indent="0">
              <a:buNone/>
            </a:pPr>
            <a:r>
              <a:rPr lang="en-US" sz="3900" b="1" dirty="0"/>
              <a:t>Exasperating Conditions</a:t>
            </a:r>
          </a:p>
          <a:p>
            <a:r>
              <a:rPr lang="en-US" sz="3900" dirty="0"/>
              <a:t>Poor lighting</a:t>
            </a:r>
          </a:p>
          <a:p>
            <a:r>
              <a:rPr lang="en-US" sz="3900" dirty="0"/>
              <a:t>Loose handrails</a:t>
            </a:r>
          </a:p>
          <a:p>
            <a:r>
              <a:rPr lang="en-US" sz="3900" dirty="0"/>
              <a:t>Rushing</a:t>
            </a:r>
          </a:p>
        </p:txBody>
      </p:sp>
      <p:sp>
        <p:nvSpPr>
          <p:cNvPr id="4" name="Title 3"/>
          <p:cNvSpPr>
            <a:spLocks noGrp="1"/>
          </p:cNvSpPr>
          <p:nvPr>
            <p:ph type="title"/>
          </p:nvPr>
        </p:nvSpPr>
        <p:spPr/>
        <p:txBody>
          <a:bodyPr/>
          <a:lstStyle/>
          <a:p>
            <a:r>
              <a:rPr lang="en-US" dirty="0"/>
              <a:t>Periodic Facility Inspections</a:t>
            </a:r>
          </a:p>
        </p:txBody>
      </p:sp>
      <p:pic>
        <p:nvPicPr>
          <p:cNvPr id="7" name="Content Placeholder 6"/>
          <p:cNvPicPr>
            <a:picLocks noGrp="1" noChangeAspect="1"/>
          </p:cNvPicPr>
          <p:nvPr>
            <p:ph sz="half" idx="11"/>
          </p:nvPr>
        </p:nvPicPr>
        <p:blipFill rotWithShape="1">
          <a:blip r:embed="rId3" cstate="print">
            <a:extLst>
              <a:ext uri="{28A0092B-C50C-407E-A947-70E740481C1C}">
                <a14:useLocalDpi xmlns:a14="http://schemas.microsoft.com/office/drawing/2010/main" val="0"/>
              </a:ext>
            </a:extLst>
          </a:blip>
          <a:srcRect r="34163" b="13869"/>
          <a:stretch/>
        </p:blipFill>
        <p:spPr>
          <a:xfrm rot="16200000">
            <a:off x="11203216" y="3150296"/>
            <a:ext cx="6851081" cy="6722142"/>
          </a:xfrm>
        </p:spPr>
      </p:pic>
    </p:spTree>
    <p:extLst>
      <p:ext uri="{BB962C8B-B14F-4D97-AF65-F5344CB8AC3E}">
        <p14:creationId xmlns:p14="http://schemas.microsoft.com/office/powerpoint/2010/main" val="36882750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98175" y="2460173"/>
            <a:ext cx="17989826" cy="6901544"/>
          </a:xfrm>
        </p:spPr>
        <p:txBody>
          <a:bodyPr/>
          <a:lstStyle/>
          <a:p>
            <a:r>
              <a:rPr lang="en-US" sz="3900" dirty="0"/>
              <a:t>Ladders must be inspected before initial use in each work shift.</a:t>
            </a:r>
          </a:p>
          <a:p>
            <a:endParaRPr lang="en-US" sz="3900" dirty="0"/>
          </a:p>
          <a:p>
            <a:r>
              <a:rPr lang="en-US" sz="3900" dirty="0"/>
              <a:t>Any ladder with structural or other defects is immediately tagged "Dangerous: Do Not Use" and removed from service until repaired/ replaced. </a:t>
            </a:r>
          </a:p>
          <a:p>
            <a:endParaRPr lang="en-US" sz="3900" dirty="0"/>
          </a:p>
          <a:p>
            <a:r>
              <a:rPr lang="en-US" sz="3900" dirty="0"/>
              <a:t>Annual ladder inspection program is recommended</a:t>
            </a:r>
          </a:p>
          <a:p>
            <a:pPr lvl="1">
              <a:buFont typeface="Courier New" panose="02070309020205020404" pitchFamily="49" charset="0"/>
              <a:buChar char="o"/>
            </a:pPr>
            <a:r>
              <a:rPr lang="en-US" sz="3900" dirty="0"/>
              <a:t>Need to double check </a:t>
            </a:r>
          </a:p>
          <a:p>
            <a:endParaRPr lang="en-US" sz="3900" dirty="0"/>
          </a:p>
        </p:txBody>
      </p:sp>
      <p:sp>
        <p:nvSpPr>
          <p:cNvPr id="4" name="Title 3"/>
          <p:cNvSpPr>
            <a:spLocks noGrp="1"/>
          </p:cNvSpPr>
          <p:nvPr>
            <p:ph type="title"/>
          </p:nvPr>
        </p:nvSpPr>
        <p:spPr/>
        <p:txBody>
          <a:bodyPr/>
          <a:lstStyle/>
          <a:p>
            <a:r>
              <a:rPr lang="en-US" dirty="0"/>
              <a:t>Ladder Safety</a:t>
            </a:r>
          </a:p>
        </p:txBody>
      </p:sp>
    </p:spTree>
    <p:extLst>
      <p:ext uri="{BB962C8B-B14F-4D97-AF65-F5344CB8AC3E}">
        <p14:creationId xmlns:p14="http://schemas.microsoft.com/office/powerpoint/2010/main" val="21626732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51541" y="2"/>
            <a:ext cx="13550462" cy="2010104"/>
          </a:xfrm>
        </p:spPr>
        <p:txBody>
          <a:bodyPr/>
          <a:lstStyle/>
          <a:p>
            <a:r>
              <a:rPr lang="en-US" dirty="0"/>
              <a:t>Best Practice</a:t>
            </a:r>
            <a:br>
              <a:rPr lang="en-US" dirty="0"/>
            </a:br>
            <a:r>
              <a:rPr lang="en-US" dirty="0"/>
              <a:t>Only Purchase Type 1AA Ladders</a:t>
            </a:r>
          </a:p>
        </p:txBody>
      </p:sp>
      <p:graphicFrame>
        <p:nvGraphicFramePr>
          <p:cNvPr id="5" name="Content Placeholder 3"/>
          <p:cNvGraphicFramePr>
            <a:graphicFrameLocks noGrp="1"/>
          </p:cNvGraphicFramePr>
          <p:nvPr>
            <p:ph idx="1"/>
          </p:nvPr>
        </p:nvGraphicFramePr>
        <p:xfrm>
          <a:off x="3137341" y="3025233"/>
          <a:ext cx="11608178" cy="5554980"/>
        </p:xfrm>
        <a:graphic>
          <a:graphicData uri="http://schemas.openxmlformats.org/drawingml/2006/table">
            <a:tbl>
              <a:tblPr firstRow="1" bandRow="1">
                <a:tableStyleId>{5C22544A-7EE6-4342-B048-85BDC9FD1C3A}</a:tableStyleId>
              </a:tblPr>
              <a:tblGrid>
                <a:gridCol w="4490577">
                  <a:extLst>
                    <a:ext uri="{9D8B030D-6E8A-4147-A177-3AD203B41FA5}">
                      <a16:colId xmlns:a16="http://schemas.microsoft.com/office/drawing/2014/main" val="20000"/>
                    </a:ext>
                  </a:extLst>
                </a:gridCol>
                <a:gridCol w="2793597">
                  <a:extLst>
                    <a:ext uri="{9D8B030D-6E8A-4147-A177-3AD203B41FA5}">
                      <a16:colId xmlns:a16="http://schemas.microsoft.com/office/drawing/2014/main" val="20001"/>
                    </a:ext>
                  </a:extLst>
                </a:gridCol>
                <a:gridCol w="4324004">
                  <a:extLst>
                    <a:ext uri="{9D8B030D-6E8A-4147-A177-3AD203B41FA5}">
                      <a16:colId xmlns:a16="http://schemas.microsoft.com/office/drawing/2014/main" val="20002"/>
                    </a:ext>
                  </a:extLst>
                </a:gridCol>
              </a:tblGrid>
              <a:tr h="925830">
                <a:tc>
                  <a:txBody>
                    <a:bodyPr/>
                    <a:lstStyle/>
                    <a:p>
                      <a:pPr algn="ctr"/>
                      <a:endParaRPr lang="en-US" sz="3900" dirty="0">
                        <a:solidFill>
                          <a:srgbClr val="000066"/>
                        </a:solidFill>
                      </a:endParaRP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83E"/>
                    </a:solidFill>
                  </a:tcPr>
                </a:tc>
                <a:tc>
                  <a:txBody>
                    <a:bodyPr/>
                    <a:lstStyle/>
                    <a:p>
                      <a:pPr algn="ctr"/>
                      <a:r>
                        <a:rPr lang="en-US" sz="3900" dirty="0">
                          <a:solidFill>
                            <a:srgbClr val="000066"/>
                          </a:solidFill>
                        </a:rPr>
                        <a:t>Type</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83E"/>
                    </a:solidFill>
                  </a:tcPr>
                </a:tc>
                <a:tc>
                  <a:txBody>
                    <a:bodyPr/>
                    <a:lstStyle/>
                    <a:p>
                      <a:pPr algn="ctr"/>
                      <a:r>
                        <a:rPr lang="en-US" sz="3900" dirty="0">
                          <a:solidFill>
                            <a:srgbClr val="000066"/>
                          </a:solidFill>
                        </a:rPr>
                        <a:t>Weight Limit *</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C83E"/>
                    </a:solidFill>
                  </a:tcPr>
                </a:tc>
                <a:extLst>
                  <a:ext uri="{0D108BD9-81ED-4DB2-BD59-A6C34878D82A}">
                    <a16:rowId xmlns:a16="http://schemas.microsoft.com/office/drawing/2014/main" val="10000"/>
                  </a:ext>
                </a:extLst>
              </a:tr>
              <a:tr h="925830">
                <a:tc>
                  <a:txBody>
                    <a:bodyPr/>
                    <a:lstStyle/>
                    <a:p>
                      <a:r>
                        <a:rPr lang="en-US" sz="3900" dirty="0">
                          <a:solidFill>
                            <a:srgbClr val="000066"/>
                          </a:solidFill>
                        </a:rPr>
                        <a:t>Light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3</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up to 200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925830">
                <a:tc>
                  <a:txBody>
                    <a:bodyPr/>
                    <a:lstStyle/>
                    <a:p>
                      <a:r>
                        <a:rPr lang="en-US" sz="3900" dirty="0">
                          <a:solidFill>
                            <a:srgbClr val="000066"/>
                          </a:solidFill>
                        </a:rPr>
                        <a:t>Medium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algn="ctr"/>
                      <a:r>
                        <a:rPr lang="en-US" sz="3900" dirty="0">
                          <a:solidFill>
                            <a:srgbClr val="000066"/>
                          </a:solidFill>
                        </a:rPr>
                        <a:t>2</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225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extLst>
                  <a:ext uri="{0D108BD9-81ED-4DB2-BD59-A6C34878D82A}">
                    <a16:rowId xmlns:a16="http://schemas.microsoft.com/office/drawing/2014/main" val="10002"/>
                  </a:ext>
                </a:extLst>
              </a:tr>
              <a:tr h="925830">
                <a:tc>
                  <a:txBody>
                    <a:bodyPr/>
                    <a:lstStyle/>
                    <a:p>
                      <a:r>
                        <a:rPr lang="en-US" sz="3900" dirty="0">
                          <a:solidFill>
                            <a:srgbClr val="000066"/>
                          </a:solidFill>
                        </a:rPr>
                        <a:t>Heavy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1</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250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925830">
                <a:tc>
                  <a:txBody>
                    <a:bodyPr/>
                    <a:lstStyle/>
                    <a:p>
                      <a:r>
                        <a:rPr lang="en-US" sz="3900" dirty="0">
                          <a:solidFill>
                            <a:srgbClr val="000066"/>
                          </a:solidFill>
                        </a:rPr>
                        <a:t>Extra Heavy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algn="ctr"/>
                      <a:r>
                        <a:rPr lang="en-US" sz="3900" dirty="0">
                          <a:solidFill>
                            <a:srgbClr val="000066"/>
                          </a:solidFill>
                        </a:rPr>
                        <a:t>1A</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300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F7CD"/>
                    </a:solidFill>
                  </a:tcPr>
                </a:tc>
                <a:extLst>
                  <a:ext uri="{0D108BD9-81ED-4DB2-BD59-A6C34878D82A}">
                    <a16:rowId xmlns:a16="http://schemas.microsoft.com/office/drawing/2014/main" val="10004"/>
                  </a:ext>
                </a:extLst>
              </a:tr>
              <a:tr h="925830">
                <a:tc>
                  <a:txBody>
                    <a:bodyPr/>
                    <a:lstStyle/>
                    <a:p>
                      <a:r>
                        <a:rPr lang="en-US" sz="3900" dirty="0">
                          <a:solidFill>
                            <a:srgbClr val="000066"/>
                          </a:solidFill>
                        </a:rPr>
                        <a:t>Extra Heavy Duty</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900" dirty="0">
                          <a:solidFill>
                            <a:srgbClr val="000066"/>
                          </a:solidFill>
                        </a:rPr>
                        <a:t>1AA</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3900" dirty="0">
                          <a:solidFill>
                            <a:srgbClr val="000066"/>
                          </a:solidFill>
                        </a:rPr>
                        <a:t>up to 375 lb.</a:t>
                      </a:r>
                    </a:p>
                  </a:txBody>
                  <a:tcPr marL="102870" marR="102870" marT="51435" marB="5143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1062065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9271" y="2460173"/>
            <a:ext cx="17950068" cy="6901544"/>
          </a:xfrm>
        </p:spPr>
        <p:txBody>
          <a:bodyPr/>
          <a:lstStyle/>
          <a:p>
            <a:pPr marL="178595" indent="0">
              <a:buNone/>
            </a:pPr>
            <a:r>
              <a:rPr lang="en-US" sz="3900" dirty="0"/>
              <a:t>Fixed ladders that extend more than 24 feet:</a:t>
            </a:r>
          </a:p>
          <a:p>
            <a:pPr marL="342860" indent="0">
              <a:buNone/>
            </a:pPr>
            <a:r>
              <a:rPr lang="en-US" sz="3900" dirty="0"/>
              <a:t> </a:t>
            </a:r>
          </a:p>
          <a:p>
            <a:r>
              <a:rPr lang="en-US" sz="3900" b="1" dirty="0"/>
              <a:t>Existing Fixed Ladders</a:t>
            </a:r>
            <a:r>
              <a:rPr lang="en-US" sz="3900" dirty="0"/>
              <a:t>: Fixed ladders installed before November 19, 2018 will be equipped with a personal fall arrest system, ladder safety system, cage, or well.</a:t>
            </a:r>
          </a:p>
          <a:p>
            <a:endParaRPr lang="en-US" sz="3900" i="1" dirty="0"/>
          </a:p>
          <a:p>
            <a:r>
              <a:rPr lang="en-US" sz="3900" b="1" dirty="0"/>
              <a:t>New Fixed Ladders</a:t>
            </a:r>
            <a:r>
              <a:rPr lang="en-US" sz="3900" dirty="0"/>
              <a:t>: Fixed ladders installed on and after November 19, 2018, will be equipped with a personal fall arrest system or a ladder safety system.</a:t>
            </a:r>
          </a:p>
          <a:p>
            <a:endParaRPr lang="en-US" dirty="0"/>
          </a:p>
        </p:txBody>
      </p:sp>
      <p:sp>
        <p:nvSpPr>
          <p:cNvPr id="4" name="Title 3"/>
          <p:cNvSpPr>
            <a:spLocks noGrp="1"/>
          </p:cNvSpPr>
          <p:nvPr>
            <p:ph type="title"/>
          </p:nvPr>
        </p:nvSpPr>
        <p:spPr/>
        <p:txBody>
          <a:bodyPr/>
          <a:lstStyle/>
          <a:p>
            <a:r>
              <a:rPr lang="en-US" dirty="0"/>
              <a:t>Fixed Ladders</a:t>
            </a:r>
          </a:p>
        </p:txBody>
      </p:sp>
    </p:spTree>
    <p:extLst>
      <p:ext uri="{BB962C8B-B14F-4D97-AF65-F5344CB8AC3E}">
        <p14:creationId xmlns:p14="http://schemas.microsoft.com/office/powerpoint/2010/main" val="18417822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90488" indent="0">
              <a:buNone/>
            </a:pPr>
            <a:r>
              <a:rPr lang="en-US" sz="3900" dirty="0"/>
              <a:t>Fixed ladders that extend more than 24 feet:</a:t>
            </a:r>
          </a:p>
          <a:p>
            <a:pPr marL="342860" indent="0">
              <a:buNone/>
            </a:pPr>
            <a:r>
              <a:rPr lang="en-US" sz="3900" dirty="0"/>
              <a:t> </a:t>
            </a:r>
          </a:p>
          <a:p>
            <a:r>
              <a:rPr lang="en-US" sz="3900" dirty="0"/>
              <a:t>When a fixed ladder, cage, or well, or any portion of a section thereof, is replaced, a personal fall arrest system or ladder safety system must be installed in at least that section of the fixed ladder, cage, or well where the replacement is located.</a:t>
            </a:r>
          </a:p>
          <a:p>
            <a:endParaRPr lang="en-US" sz="3900" dirty="0"/>
          </a:p>
          <a:p>
            <a:r>
              <a:rPr lang="en-US" sz="3900" u="sng" dirty="0"/>
              <a:t>Final deadline</a:t>
            </a:r>
            <a:r>
              <a:rPr lang="en-US" sz="3900" dirty="0"/>
              <a:t>: After November 18, 2036 all fixed ladders must be equipped with a personal fall arrest system or a ladder safety system.</a:t>
            </a:r>
          </a:p>
        </p:txBody>
      </p:sp>
      <p:sp>
        <p:nvSpPr>
          <p:cNvPr id="4" name="Title 3"/>
          <p:cNvSpPr>
            <a:spLocks noGrp="1"/>
          </p:cNvSpPr>
          <p:nvPr>
            <p:ph type="title"/>
          </p:nvPr>
        </p:nvSpPr>
        <p:spPr/>
        <p:txBody>
          <a:bodyPr/>
          <a:lstStyle/>
          <a:p>
            <a:r>
              <a:rPr lang="en-US" dirty="0"/>
              <a:t>Fixed Ladders</a:t>
            </a:r>
          </a:p>
        </p:txBody>
      </p:sp>
    </p:spTree>
    <p:extLst>
      <p:ext uri="{BB962C8B-B14F-4D97-AF65-F5344CB8AC3E}">
        <p14:creationId xmlns:p14="http://schemas.microsoft.com/office/powerpoint/2010/main" val="3857551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sz="half" idx="1"/>
          </p:nvPr>
        </p:nvSpPr>
        <p:spPr>
          <a:xfrm>
            <a:off x="765352" y="2297475"/>
            <a:ext cx="12801602" cy="6743700"/>
          </a:xfrm>
        </p:spPr>
        <p:txBody>
          <a:bodyPr/>
          <a:lstStyle/>
          <a:p>
            <a:pPr marL="0" indent="0">
              <a:lnSpc>
                <a:spcPct val="150000"/>
              </a:lnSpc>
              <a:buNone/>
            </a:pPr>
            <a:r>
              <a:rPr lang="en-US" sz="3900" dirty="0">
                <a:latin typeface="Arial" charset="0"/>
                <a:ea typeface="ＭＳ Ｐゴシック" pitchFamily="34" charset="-128"/>
                <a:cs typeface="Arial" charset="0"/>
              </a:rPr>
              <a:t>Must meet </a:t>
            </a:r>
            <a:r>
              <a:rPr lang="en-US" sz="3900" b="1" u="sng" dirty="0">
                <a:latin typeface="Arial" charset="0"/>
                <a:ea typeface="ＭＳ Ｐゴシック" pitchFamily="34" charset="-128"/>
                <a:cs typeface="Arial" charset="0"/>
              </a:rPr>
              <a:t>ALL THREE</a:t>
            </a:r>
            <a:r>
              <a:rPr lang="en-US" sz="3900" b="1" dirty="0">
                <a:latin typeface="Arial" charset="0"/>
                <a:ea typeface="ＭＳ Ｐゴシック" pitchFamily="34" charset="-128"/>
                <a:cs typeface="Arial" charset="0"/>
              </a:rPr>
              <a:t> </a:t>
            </a:r>
            <a:r>
              <a:rPr lang="en-US" sz="3900" dirty="0">
                <a:latin typeface="Arial" charset="0"/>
                <a:ea typeface="ＭＳ Ｐゴシック" pitchFamily="34" charset="-128"/>
                <a:cs typeface="Arial" charset="0"/>
              </a:rPr>
              <a:t>of the following:</a:t>
            </a:r>
          </a:p>
          <a:p>
            <a:pPr marL="1102520" indent="-771525">
              <a:lnSpc>
                <a:spcPct val="150000"/>
              </a:lnSpc>
              <a:buSzPct val="100000"/>
              <a:buFont typeface="+mj-lt"/>
              <a:buAutoNum type="arabicPeriod"/>
            </a:pPr>
            <a:r>
              <a:rPr lang="en-US" sz="3900" dirty="0">
                <a:latin typeface="Arial" charset="0"/>
                <a:ea typeface="ＭＳ Ｐゴシック" pitchFamily="34" charset="-128"/>
                <a:cs typeface="Arial" charset="0"/>
              </a:rPr>
              <a:t>Large enough &amp; configured to allow entrance</a:t>
            </a:r>
          </a:p>
          <a:p>
            <a:pPr marL="1102520" indent="-771525">
              <a:lnSpc>
                <a:spcPct val="150000"/>
              </a:lnSpc>
              <a:buSzPct val="100000"/>
              <a:buFont typeface="+mj-lt"/>
              <a:buAutoNum type="arabicPeriod"/>
            </a:pPr>
            <a:r>
              <a:rPr lang="en-US" sz="3900" dirty="0">
                <a:latin typeface="Arial" charset="0"/>
                <a:ea typeface="ＭＳ Ｐゴシック" pitchFamily="34" charset="-128"/>
                <a:cs typeface="Arial" charset="0"/>
              </a:rPr>
              <a:t>Limited or restricted means of entry or exit</a:t>
            </a:r>
          </a:p>
          <a:p>
            <a:pPr marL="1102520" indent="-771525">
              <a:lnSpc>
                <a:spcPct val="150000"/>
              </a:lnSpc>
              <a:buSzPct val="100000"/>
              <a:buFont typeface="+mj-lt"/>
              <a:buAutoNum type="arabicPeriod"/>
            </a:pPr>
            <a:r>
              <a:rPr lang="en-US" sz="3900" dirty="0">
                <a:latin typeface="Arial" charset="0"/>
                <a:ea typeface="ＭＳ Ｐゴシック" pitchFamily="34" charset="-128"/>
                <a:cs typeface="Arial" charset="0"/>
              </a:rPr>
              <a:t>Not designed for continuous human occupancy</a:t>
            </a:r>
          </a:p>
          <a:p>
            <a:pPr marL="0" indent="0">
              <a:lnSpc>
                <a:spcPct val="150000"/>
              </a:lnSpc>
              <a:buNone/>
            </a:pPr>
            <a:endParaRPr lang="en-US" dirty="0">
              <a:latin typeface="Arial" charset="0"/>
              <a:ea typeface="ＭＳ Ｐゴシック" pitchFamily="34" charset="-128"/>
              <a:cs typeface="Arial" charset="0"/>
            </a:endParaRPr>
          </a:p>
        </p:txBody>
      </p:sp>
      <p:pic>
        <p:nvPicPr>
          <p:cNvPr id="10246" name="Picture 6" descr="http://tse1.mm.bing.net/th?&amp;id=OIP.M69d45607ef2638cb5abc2d0201c94448H0&amp;w=299&amp;h=224&amp;c=0&amp;pid=1.9&amp;rs=0&amp;p=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6953" y="6319937"/>
            <a:ext cx="4459251" cy="334071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71902" y="608324"/>
            <a:ext cx="10571897" cy="1015663"/>
          </a:xfrm>
          <a:prstGeom prst="rect">
            <a:avLst/>
          </a:prstGeom>
          <a:noFill/>
        </p:spPr>
        <p:txBody>
          <a:bodyPr wrap="square" rtlCol="0">
            <a:spAutoFit/>
          </a:bodyPr>
          <a:lstStyle/>
          <a:p>
            <a:pPr algn="ctr" defTabSz="1371600" fontAlgn="base">
              <a:spcBef>
                <a:spcPct val="0"/>
              </a:spcBef>
              <a:spcAft>
                <a:spcPct val="0"/>
              </a:spcAft>
            </a:pPr>
            <a:r>
              <a:rPr lang="en-US" sz="6000" b="1" dirty="0">
                <a:solidFill>
                  <a:srgbClr val="FF9900"/>
                </a:solidFill>
                <a:latin typeface="Arial"/>
              </a:rPr>
              <a:t>What is a Confined Space?</a:t>
            </a:r>
          </a:p>
        </p:txBody>
      </p:sp>
    </p:spTree>
    <p:extLst>
      <p:ext uri="{BB962C8B-B14F-4D97-AF65-F5344CB8AC3E}">
        <p14:creationId xmlns:p14="http://schemas.microsoft.com/office/powerpoint/2010/main" val="264689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0" y="411957"/>
            <a:ext cx="13144500" cy="1714500"/>
          </a:xfrm>
        </p:spPr>
        <p:txBody>
          <a:bodyPr/>
          <a:lstStyle/>
          <a:p>
            <a:r>
              <a:rPr lang="en-US" b="1" dirty="0"/>
              <a:t>Two Types of Confined Spaces</a:t>
            </a:r>
          </a:p>
        </p:txBody>
      </p:sp>
      <p:sp>
        <p:nvSpPr>
          <p:cNvPr id="5" name="TextBox 4"/>
          <p:cNvSpPr txBox="1"/>
          <p:nvPr/>
        </p:nvSpPr>
        <p:spPr>
          <a:xfrm>
            <a:off x="685799" y="2628900"/>
            <a:ext cx="17234453" cy="5932393"/>
          </a:xfrm>
          <a:prstGeom prst="rect">
            <a:avLst/>
          </a:prstGeom>
          <a:noFill/>
        </p:spPr>
        <p:txBody>
          <a:bodyPr wrap="square" rtlCol="0">
            <a:spAutoFit/>
          </a:bodyPr>
          <a:lstStyle/>
          <a:p>
            <a:pPr defTabSz="1371600" fontAlgn="base">
              <a:spcBef>
                <a:spcPct val="0"/>
              </a:spcBef>
              <a:spcAft>
                <a:spcPts val="1800"/>
              </a:spcAft>
            </a:pPr>
            <a:r>
              <a:rPr lang="en-US" sz="3900" b="1" u="sng" dirty="0">
                <a:solidFill>
                  <a:srgbClr val="002060"/>
                </a:solidFill>
                <a:latin typeface="Arial" pitchFamily="34" charset="0"/>
              </a:rPr>
              <a:t>Permit Required </a:t>
            </a:r>
          </a:p>
          <a:p>
            <a:pPr defTabSz="1371600" fontAlgn="base">
              <a:spcBef>
                <a:spcPct val="0"/>
              </a:spcBef>
              <a:spcAft>
                <a:spcPts val="4500"/>
              </a:spcAft>
              <a:buClr>
                <a:srgbClr val="F18A00"/>
              </a:buClr>
            </a:pPr>
            <a:r>
              <a:rPr lang="en-US" sz="3900" dirty="0">
                <a:solidFill>
                  <a:srgbClr val="002060"/>
                </a:solidFill>
                <a:latin typeface="Arial" pitchFamily="34" charset="0"/>
              </a:rPr>
              <a:t>Spaces that contain or have the potential to contain a hazardous atmosphere or hazard capable of causing death or serious physical harm.</a:t>
            </a:r>
            <a:endParaRPr lang="en-US" sz="3900" b="1" dirty="0">
              <a:solidFill>
                <a:srgbClr val="002060"/>
              </a:solidFill>
              <a:latin typeface="Arial" pitchFamily="34" charset="0"/>
            </a:endParaRPr>
          </a:p>
          <a:p>
            <a:pPr defTabSz="1371600" fontAlgn="base">
              <a:spcBef>
                <a:spcPct val="0"/>
              </a:spcBef>
              <a:spcAft>
                <a:spcPts val="1800"/>
              </a:spcAft>
            </a:pPr>
            <a:r>
              <a:rPr lang="en-US" sz="3900" b="1" u="sng" dirty="0">
                <a:solidFill>
                  <a:srgbClr val="002060"/>
                </a:solidFill>
                <a:latin typeface="Arial" pitchFamily="34" charset="0"/>
              </a:rPr>
              <a:t>Non-Permit Required</a:t>
            </a:r>
          </a:p>
          <a:p>
            <a:pPr defTabSz="1371600" fontAlgn="base">
              <a:spcBef>
                <a:spcPct val="0"/>
              </a:spcBef>
              <a:spcAft>
                <a:spcPct val="0"/>
              </a:spcAft>
              <a:buClr>
                <a:srgbClr val="F18A00"/>
              </a:buClr>
            </a:pPr>
            <a:r>
              <a:rPr lang="en-US" sz="3900" dirty="0">
                <a:solidFill>
                  <a:srgbClr val="002060"/>
                </a:solidFill>
                <a:latin typeface="Arial" pitchFamily="34" charset="0"/>
              </a:rPr>
              <a:t>Does </a:t>
            </a:r>
            <a:r>
              <a:rPr lang="en-US" sz="3900" b="1" dirty="0">
                <a:solidFill>
                  <a:srgbClr val="002060"/>
                </a:solidFill>
                <a:latin typeface="Arial" pitchFamily="34" charset="0"/>
              </a:rPr>
              <a:t>not</a:t>
            </a:r>
            <a:r>
              <a:rPr lang="en-US" sz="3900" dirty="0">
                <a:solidFill>
                  <a:srgbClr val="002060"/>
                </a:solidFill>
                <a:latin typeface="Arial" pitchFamily="34" charset="0"/>
              </a:rPr>
              <a:t> contain or have the potential to contain a hazardous atmosphere  or hazard capable of causing death or serious physical harm.</a:t>
            </a:r>
          </a:p>
          <a:p>
            <a:pPr defTabSz="1371600" fontAlgn="base">
              <a:spcBef>
                <a:spcPct val="0"/>
              </a:spcBef>
              <a:spcAft>
                <a:spcPct val="0"/>
              </a:spcAft>
            </a:pPr>
            <a:endParaRPr lang="en-US" sz="3900" dirty="0">
              <a:solidFill>
                <a:srgbClr val="002060"/>
              </a:solidFill>
              <a:latin typeface="Arial" pitchFamily="34" charset="0"/>
            </a:endParaRPr>
          </a:p>
          <a:p>
            <a:pPr defTabSz="1371600" fontAlgn="base">
              <a:spcBef>
                <a:spcPct val="0"/>
              </a:spcBef>
              <a:spcAft>
                <a:spcPct val="0"/>
              </a:spcAft>
            </a:pPr>
            <a:endParaRPr lang="en-US" sz="3900" dirty="0">
              <a:solidFill>
                <a:srgbClr val="002060"/>
              </a:solidFill>
              <a:latin typeface="Arial" pitchFamily="34" charset="0"/>
            </a:endParaRPr>
          </a:p>
        </p:txBody>
      </p:sp>
    </p:spTree>
    <p:extLst>
      <p:ext uri="{BB962C8B-B14F-4D97-AF65-F5344CB8AC3E}">
        <p14:creationId xmlns:p14="http://schemas.microsoft.com/office/powerpoint/2010/main" val="39029148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4124325" y="9372600"/>
            <a:ext cx="2857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5" name="Rectangle 3"/>
          <p:cNvSpPr>
            <a:spLocks noChangeArrowheads="1"/>
          </p:cNvSpPr>
          <p:nvPr/>
        </p:nvSpPr>
        <p:spPr bwMode="auto">
          <a:xfrm>
            <a:off x="7781925" y="9372600"/>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6" name="Rectangle 4"/>
          <p:cNvSpPr>
            <a:spLocks noChangeArrowheads="1"/>
          </p:cNvSpPr>
          <p:nvPr/>
        </p:nvSpPr>
        <p:spPr bwMode="auto">
          <a:xfrm>
            <a:off x="2933700" y="9344025"/>
            <a:ext cx="2857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7" name="Rectangle 5"/>
          <p:cNvSpPr>
            <a:spLocks noChangeArrowheads="1"/>
          </p:cNvSpPr>
          <p:nvPr/>
        </p:nvSpPr>
        <p:spPr bwMode="auto">
          <a:xfrm>
            <a:off x="6972300" y="9344025"/>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8" name="Rectangle 6"/>
          <p:cNvSpPr>
            <a:spLocks noChangeArrowheads="1"/>
          </p:cNvSpPr>
          <p:nvPr/>
        </p:nvSpPr>
        <p:spPr bwMode="auto">
          <a:xfrm>
            <a:off x="3314700" y="9372600"/>
            <a:ext cx="28575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59" name="Rectangle 7"/>
          <p:cNvSpPr>
            <a:spLocks noChangeArrowheads="1"/>
          </p:cNvSpPr>
          <p:nvPr/>
        </p:nvSpPr>
        <p:spPr bwMode="auto">
          <a:xfrm>
            <a:off x="6972300" y="9372600"/>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defTabSz="1371600" fontAlgn="base">
              <a:spcBef>
                <a:spcPct val="0"/>
              </a:spcBef>
              <a:spcAft>
                <a:spcPct val="0"/>
              </a:spcAft>
            </a:pPr>
            <a:endParaRPr lang="en-US" sz="2700" dirty="0">
              <a:solidFill>
                <a:srgbClr val="000000"/>
              </a:solidFill>
              <a:latin typeface="Arial" pitchFamily="34" charset="0"/>
            </a:endParaRPr>
          </a:p>
        </p:txBody>
      </p:sp>
      <p:sp>
        <p:nvSpPr>
          <p:cNvPr id="23561" name="Rectangle 9"/>
          <p:cNvSpPr>
            <a:spLocks noGrp="1" noChangeArrowheads="1"/>
          </p:cNvSpPr>
          <p:nvPr>
            <p:ph idx="1"/>
          </p:nvPr>
        </p:nvSpPr>
        <p:spPr>
          <a:xfrm>
            <a:off x="792981" y="3098468"/>
            <a:ext cx="6522396" cy="5177567"/>
          </a:xfrm>
          <a:noFill/>
        </p:spPr>
        <p:txBody>
          <a:bodyPr vert="horz" wrap="square" lIns="135732" tIns="66675" rIns="135732" bIns="66675" numCol="1" anchor="t" anchorCtr="0" compatLnSpc="1">
            <a:prstTxWarp prst="textNoShape">
              <a:avLst/>
            </a:prstTxWarp>
          </a:bodyPr>
          <a:lstStyle/>
          <a:p>
            <a:pPr eaLnBrk="1" hangingPunct="1">
              <a:lnSpc>
                <a:spcPct val="150000"/>
              </a:lnSpc>
            </a:pPr>
            <a:r>
              <a:rPr lang="en-US" sz="4200" dirty="0"/>
              <a:t>Tanks</a:t>
            </a:r>
          </a:p>
          <a:p>
            <a:pPr eaLnBrk="1" hangingPunct="1">
              <a:lnSpc>
                <a:spcPct val="150000"/>
              </a:lnSpc>
            </a:pPr>
            <a:r>
              <a:rPr lang="en-US" sz="4200" dirty="0"/>
              <a:t>Wells</a:t>
            </a:r>
          </a:p>
          <a:p>
            <a:pPr eaLnBrk="1" hangingPunct="1">
              <a:lnSpc>
                <a:spcPct val="150000"/>
              </a:lnSpc>
            </a:pPr>
            <a:r>
              <a:rPr lang="en-US" sz="4200" dirty="0"/>
              <a:t>Manholes</a:t>
            </a:r>
          </a:p>
          <a:p>
            <a:pPr eaLnBrk="1" hangingPunct="1">
              <a:lnSpc>
                <a:spcPct val="150000"/>
              </a:lnSpc>
            </a:pPr>
            <a:r>
              <a:rPr lang="en-US" sz="4200" dirty="0"/>
              <a:t>Valve pits</a:t>
            </a:r>
          </a:p>
        </p:txBody>
      </p:sp>
      <p:sp>
        <p:nvSpPr>
          <p:cNvPr id="23560" name="Rectangle 8"/>
          <p:cNvSpPr>
            <a:spLocks noGrp="1" noChangeArrowheads="1"/>
          </p:cNvSpPr>
          <p:nvPr>
            <p:ph type="title"/>
          </p:nvPr>
        </p:nvSpPr>
        <p:spPr>
          <a:noFill/>
        </p:spPr>
        <p:txBody>
          <a:bodyPr vert="horz" wrap="square" lIns="135732" tIns="66675" rIns="135732" bIns="66675" numCol="1" anchor="ctr" anchorCtr="0" compatLnSpc="1">
            <a:prstTxWarp prst="textNoShape">
              <a:avLst/>
            </a:prstTxWarp>
          </a:bodyPr>
          <a:lstStyle/>
          <a:p>
            <a:pPr eaLnBrk="1" hangingPunct="1"/>
            <a:r>
              <a:rPr lang="en-US" dirty="0"/>
              <a:t>Typical Permit Confined Spaces</a:t>
            </a:r>
          </a:p>
        </p:txBody>
      </p:sp>
      <p:pic>
        <p:nvPicPr>
          <p:cNvPr id="13314" name="Picture 2" descr="F:\Risk Control\Annual Files\2014\Technical\Resource Photos\Confined Spaces\Edison 10-2008\100_177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727"/>
          <a:stretch/>
        </p:blipFill>
        <p:spPr bwMode="auto">
          <a:xfrm>
            <a:off x="5695421" y="3418652"/>
            <a:ext cx="5473992" cy="44576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4" descr="http://tse1.mm.bing.net/th?&amp;id=OIP.M7a0f3629af3fdd2ca43c1ed254655114o0&amp;w=307&amp;h=174&amp;c=0&amp;pid=1.9&amp;rs=0&amp;p=0"/>
          <p:cNvPicPr>
            <a:picLocks noChangeAspect="1" noChangeArrowheads="1"/>
          </p:cNvPicPr>
          <p:nvPr/>
        </p:nvPicPr>
        <p:blipFill rotWithShape="1">
          <a:blip r:embed="rId4">
            <a:extLst>
              <a:ext uri="{28A0092B-C50C-407E-A947-70E740481C1C}">
                <a14:useLocalDpi xmlns:a14="http://schemas.microsoft.com/office/drawing/2010/main" val="0"/>
              </a:ext>
            </a:extLst>
          </a:blip>
          <a:srcRect l="17822" r="13066"/>
          <a:stretch/>
        </p:blipFill>
        <p:spPr bwMode="auto">
          <a:xfrm>
            <a:off x="11926103" y="2140247"/>
            <a:ext cx="5209962" cy="42969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3562" name="Picture 16" descr="Manhole_2"/>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11757853" y="5690202"/>
            <a:ext cx="5473991" cy="39967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6729204"/>
      </p:ext>
    </p:extLst>
  </p:cSld>
  <p:clrMapOvr>
    <a:masterClrMapping/>
  </p:clrMapOvr>
  <p:transition spd="slow"/>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60" indent="0" algn="ctr">
              <a:lnSpc>
                <a:spcPct val="150000"/>
              </a:lnSpc>
              <a:buNone/>
            </a:pPr>
            <a:r>
              <a:rPr lang="en-US" sz="7200" dirty="0"/>
              <a:t>Employees should not enter permit-required confined spaces unless they are properly trained and equipped.</a:t>
            </a:r>
          </a:p>
          <a:p>
            <a:pPr algn="ctr"/>
            <a:endParaRPr lang="en-US" sz="7200" dirty="0"/>
          </a:p>
          <a:p>
            <a:pPr algn="ctr"/>
            <a:endParaRPr lang="en-US" sz="7200" dirty="0"/>
          </a:p>
        </p:txBody>
      </p:sp>
      <p:sp>
        <p:nvSpPr>
          <p:cNvPr id="3" name="Title 2"/>
          <p:cNvSpPr>
            <a:spLocks noGrp="1"/>
          </p:cNvSpPr>
          <p:nvPr>
            <p:ph type="title"/>
          </p:nvPr>
        </p:nvSpPr>
        <p:spPr/>
        <p:txBody>
          <a:bodyPr/>
          <a:lstStyle/>
          <a:p>
            <a:r>
              <a:rPr lang="en-US" dirty="0"/>
              <a:t>DO NOT ENTER</a:t>
            </a:r>
          </a:p>
        </p:txBody>
      </p:sp>
    </p:spTree>
    <p:extLst>
      <p:ext uri="{BB962C8B-B14F-4D97-AF65-F5344CB8AC3E}">
        <p14:creationId xmlns:p14="http://schemas.microsoft.com/office/powerpoint/2010/main" val="264352019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602523" y="2460173"/>
            <a:ext cx="13030202" cy="4503336"/>
          </a:xfrm>
        </p:spPr>
        <p:txBody>
          <a:bodyPr/>
          <a:lstStyle/>
          <a:p>
            <a:pPr marL="0" indent="0" algn="ctr">
              <a:spcBef>
                <a:spcPts val="0"/>
              </a:spcBef>
              <a:spcAft>
                <a:spcPts val="2700"/>
              </a:spcAft>
              <a:buClrTx/>
              <a:buSzTx/>
              <a:buNone/>
            </a:pPr>
            <a:r>
              <a:rPr lang="en-US" sz="4200" dirty="0">
                <a:solidFill>
                  <a:srgbClr val="002060"/>
                </a:solidFill>
                <a:cs typeface="+mn-cs"/>
              </a:rPr>
              <a:t>To prevent worker injury by preventing the </a:t>
            </a:r>
            <a:r>
              <a:rPr lang="en-US" sz="4200" u="sng" dirty="0">
                <a:solidFill>
                  <a:srgbClr val="002060"/>
                </a:solidFill>
                <a:cs typeface="+mn-cs"/>
              </a:rPr>
              <a:t>unexpected</a:t>
            </a:r>
            <a:r>
              <a:rPr lang="en-US" sz="4200" dirty="0">
                <a:solidFill>
                  <a:srgbClr val="002060"/>
                </a:solidFill>
                <a:cs typeface="+mn-cs"/>
              </a:rPr>
              <a:t> re-start or release of energy</a:t>
            </a:r>
          </a:p>
          <a:p>
            <a:pPr marL="0" indent="0" algn="ctr">
              <a:spcBef>
                <a:spcPts val="0"/>
              </a:spcBef>
              <a:spcAft>
                <a:spcPts val="2700"/>
              </a:spcAft>
              <a:buClrTx/>
              <a:buSzTx/>
              <a:buNone/>
            </a:pPr>
            <a:r>
              <a:rPr lang="en-US" sz="4200" dirty="0">
                <a:solidFill>
                  <a:srgbClr val="002060"/>
                </a:solidFill>
                <a:cs typeface="+mn-cs"/>
              </a:rPr>
              <a:t>during </a:t>
            </a:r>
            <a:r>
              <a:rPr lang="en-US" sz="4200" u="sng" dirty="0">
                <a:solidFill>
                  <a:srgbClr val="002060"/>
                </a:solidFill>
                <a:cs typeface="+mn-cs"/>
              </a:rPr>
              <a:t>repair, service, and set-up</a:t>
            </a:r>
          </a:p>
          <a:p>
            <a:pPr marL="0" indent="0" algn="ctr">
              <a:spcBef>
                <a:spcPts val="0"/>
              </a:spcBef>
              <a:spcAft>
                <a:spcPts val="2700"/>
              </a:spcAft>
              <a:buClrTx/>
              <a:buSzTx/>
              <a:buNone/>
            </a:pPr>
            <a:r>
              <a:rPr lang="en-US" sz="4200" dirty="0">
                <a:solidFill>
                  <a:srgbClr val="002060"/>
                </a:solidFill>
                <a:cs typeface="+mn-cs"/>
              </a:rPr>
              <a:t>by</a:t>
            </a:r>
            <a:r>
              <a:rPr lang="en-US" sz="4200" u="sng" dirty="0">
                <a:solidFill>
                  <a:srgbClr val="002060"/>
                </a:solidFill>
                <a:cs typeface="+mn-cs"/>
              </a:rPr>
              <a:t> isolating equipment </a:t>
            </a:r>
            <a:r>
              <a:rPr lang="en-US" sz="4200" dirty="0">
                <a:solidFill>
                  <a:srgbClr val="002060"/>
                </a:solidFill>
                <a:cs typeface="+mn-cs"/>
              </a:rPr>
              <a:t>from the source of that energy</a:t>
            </a:r>
          </a:p>
          <a:p>
            <a:pPr marL="0" indent="0" algn="ctr">
              <a:spcBef>
                <a:spcPts val="0"/>
              </a:spcBef>
              <a:spcAft>
                <a:spcPts val="2700"/>
              </a:spcAft>
              <a:buClrTx/>
              <a:buSzTx/>
              <a:buNone/>
            </a:pPr>
            <a:r>
              <a:rPr lang="en-US" sz="4200" dirty="0">
                <a:solidFill>
                  <a:srgbClr val="002060"/>
                </a:solidFill>
                <a:cs typeface="+mn-cs"/>
              </a:rPr>
              <a:t>and </a:t>
            </a:r>
            <a:r>
              <a:rPr lang="en-US" sz="4200" u="sng" dirty="0">
                <a:solidFill>
                  <a:srgbClr val="002060"/>
                </a:solidFill>
                <a:cs typeface="+mn-cs"/>
              </a:rPr>
              <a:t>verifying zero state of energy</a:t>
            </a:r>
          </a:p>
        </p:txBody>
      </p:sp>
      <p:sp>
        <p:nvSpPr>
          <p:cNvPr id="4" name="Title 3"/>
          <p:cNvSpPr>
            <a:spLocks noGrp="1"/>
          </p:cNvSpPr>
          <p:nvPr>
            <p:ph type="title"/>
          </p:nvPr>
        </p:nvSpPr>
        <p:spPr/>
        <p:txBody>
          <a:bodyPr/>
          <a:lstStyle/>
          <a:p>
            <a:r>
              <a:rPr lang="en-US" dirty="0"/>
              <a:t>Control of Hazardous Energy (LOTO)</a:t>
            </a:r>
          </a:p>
        </p:txBody>
      </p:sp>
      <p:sp>
        <p:nvSpPr>
          <p:cNvPr id="6" name="Rounded Rectangle 5"/>
          <p:cNvSpPr/>
          <p:nvPr/>
        </p:nvSpPr>
        <p:spPr>
          <a:xfrm>
            <a:off x="3707215" y="7579740"/>
            <a:ext cx="10140044" cy="1548534"/>
          </a:xfrm>
          <a:prstGeom prst="roundRect">
            <a:avLst/>
          </a:prstGeom>
          <a:solidFill>
            <a:srgbClr val="FFDEBD"/>
          </a:solidFill>
          <a:ln>
            <a:solidFill>
              <a:srgbClr val="0028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fontAlgn="base">
              <a:spcBef>
                <a:spcPct val="0"/>
              </a:spcBef>
              <a:spcAft>
                <a:spcPct val="0"/>
              </a:spcAft>
            </a:pPr>
            <a:r>
              <a:rPr lang="en-US" sz="3600" dirty="0">
                <a:solidFill>
                  <a:srgbClr val="002856"/>
                </a:solidFill>
                <a:latin typeface="Arial"/>
              </a:rPr>
              <a:t>Energy during normal operations is covered by OSHA Machinery &amp; Machine Guarding rules</a:t>
            </a:r>
          </a:p>
        </p:txBody>
      </p:sp>
    </p:spTree>
    <p:extLst>
      <p:ext uri="{BB962C8B-B14F-4D97-AF65-F5344CB8AC3E}">
        <p14:creationId xmlns:p14="http://schemas.microsoft.com/office/powerpoint/2010/main" val="366759630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914400" y="2709287"/>
            <a:ext cx="8103870" cy="4868426"/>
          </a:xfrm>
        </p:spPr>
        <p:txBody>
          <a:bodyPr/>
          <a:lstStyle/>
          <a:p>
            <a:pPr>
              <a:spcAft>
                <a:spcPts val="2700"/>
              </a:spcAft>
            </a:pPr>
            <a:r>
              <a:rPr lang="en-US" sz="3900" dirty="0"/>
              <a:t>Maintenance &amp; general servicing	</a:t>
            </a:r>
          </a:p>
          <a:p>
            <a:pPr>
              <a:spcAft>
                <a:spcPts val="2700"/>
              </a:spcAft>
            </a:pPr>
            <a:r>
              <a:rPr lang="en-US" sz="3900" dirty="0"/>
              <a:t>Repair</a:t>
            </a:r>
          </a:p>
          <a:p>
            <a:pPr>
              <a:spcAft>
                <a:spcPts val="2700"/>
              </a:spcAft>
            </a:pPr>
            <a:r>
              <a:rPr lang="en-US" sz="3900" dirty="0"/>
              <a:t>Inspections</a:t>
            </a:r>
          </a:p>
          <a:p>
            <a:pPr>
              <a:spcAft>
                <a:spcPts val="2700"/>
              </a:spcAft>
            </a:pPr>
            <a:r>
              <a:rPr lang="en-US" sz="3900" dirty="0"/>
              <a:t>Modifications</a:t>
            </a:r>
          </a:p>
        </p:txBody>
      </p:sp>
      <p:sp>
        <p:nvSpPr>
          <p:cNvPr id="5" name="Content Placeholder 4"/>
          <p:cNvSpPr>
            <a:spLocks noGrp="1"/>
          </p:cNvSpPr>
          <p:nvPr>
            <p:ph sz="half" idx="11"/>
          </p:nvPr>
        </p:nvSpPr>
        <p:spPr>
          <a:xfrm>
            <a:off x="11296650" y="2709287"/>
            <a:ext cx="6076950" cy="4657410"/>
          </a:xfrm>
        </p:spPr>
        <p:txBody>
          <a:bodyPr/>
          <a:lstStyle/>
          <a:p>
            <a:pPr>
              <a:spcAft>
                <a:spcPts val="2700"/>
              </a:spcAft>
            </a:pPr>
            <a:r>
              <a:rPr lang="en-US" sz="3900" dirty="0"/>
              <a:t>Adjustments</a:t>
            </a:r>
          </a:p>
          <a:p>
            <a:pPr>
              <a:spcAft>
                <a:spcPts val="2700"/>
              </a:spcAft>
            </a:pPr>
            <a:r>
              <a:rPr lang="en-US" sz="3900" dirty="0"/>
              <a:t>Set-up</a:t>
            </a:r>
          </a:p>
          <a:p>
            <a:pPr>
              <a:spcAft>
                <a:spcPts val="2700"/>
              </a:spcAft>
            </a:pPr>
            <a:r>
              <a:rPr lang="en-US" sz="3900" dirty="0"/>
              <a:t>Installations</a:t>
            </a:r>
          </a:p>
          <a:p>
            <a:pPr>
              <a:spcAft>
                <a:spcPts val="2700"/>
              </a:spcAft>
            </a:pPr>
            <a:r>
              <a:rPr lang="en-US" sz="3900" dirty="0"/>
              <a:t>Construction</a:t>
            </a:r>
          </a:p>
          <a:p>
            <a:pPr>
              <a:spcAft>
                <a:spcPts val="2700"/>
              </a:spcAft>
            </a:pPr>
            <a:r>
              <a:rPr lang="en-US" sz="3900" dirty="0"/>
              <a:t>Guards are removed</a:t>
            </a:r>
          </a:p>
          <a:p>
            <a:pPr marL="342860" indent="0">
              <a:spcAft>
                <a:spcPts val="2700"/>
              </a:spcAft>
              <a:buNone/>
            </a:pPr>
            <a:endParaRPr lang="en-US" sz="3900" dirty="0"/>
          </a:p>
        </p:txBody>
      </p:sp>
      <p:sp>
        <p:nvSpPr>
          <p:cNvPr id="3" name="Title 2"/>
          <p:cNvSpPr>
            <a:spLocks noGrp="1"/>
          </p:cNvSpPr>
          <p:nvPr>
            <p:ph type="title"/>
          </p:nvPr>
        </p:nvSpPr>
        <p:spPr/>
        <p:txBody>
          <a:bodyPr/>
          <a:lstStyle/>
          <a:p>
            <a:r>
              <a:rPr lang="en-US" dirty="0"/>
              <a:t>LOTO is Required During</a:t>
            </a:r>
          </a:p>
        </p:txBody>
      </p:sp>
    </p:spTree>
    <p:extLst>
      <p:ext uri="{BB962C8B-B14F-4D97-AF65-F5344CB8AC3E}">
        <p14:creationId xmlns:p14="http://schemas.microsoft.com/office/powerpoint/2010/main" val="8797805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71802" y="2460173"/>
            <a:ext cx="12344402" cy="6246506"/>
          </a:xfrm>
        </p:spPr>
        <p:txBody>
          <a:bodyPr/>
          <a:lstStyle/>
          <a:p>
            <a:pPr eaLnBrk="1" hangingPunct="1">
              <a:lnSpc>
                <a:spcPct val="200000"/>
              </a:lnSpc>
              <a:defRPr/>
            </a:pPr>
            <a:r>
              <a:rPr lang="en-US" sz="3900" dirty="0"/>
              <a:t>Employee Training</a:t>
            </a:r>
          </a:p>
          <a:p>
            <a:pPr eaLnBrk="1" hangingPunct="1">
              <a:lnSpc>
                <a:spcPct val="200000"/>
              </a:lnSpc>
              <a:defRPr/>
            </a:pPr>
            <a:r>
              <a:rPr lang="en-US" sz="3900" dirty="0"/>
              <a:t>Annual Program Evaluations</a:t>
            </a:r>
          </a:p>
          <a:p>
            <a:pPr eaLnBrk="1" hangingPunct="1">
              <a:lnSpc>
                <a:spcPct val="200000"/>
              </a:lnSpc>
              <a:defRPr/>
            </a:pPr>
            <a:r>
              <a:rPr lang="en-US" sz="3900" dirty="0"/>
              <a:t>Provide Proper LO/TO Equipment</a:t>
            </a:r>
          </a:p>
          <a:p>
            <a:pPr eaLnBrk="1" hangingPunct="1">
              <a:lnSpc>
                <a:spcPct val="200000"/>
              </a:lnSpc>
              <a:defRPr/>
            </a:pPr>
            <a:r>
              <a:rPr lang="en-US" sz="3900" dirty="0"/>
              <a:t>Written LO/TO Program</a:t>
            </a:r>
          </a:p>
          <a:p>
            <a:pPr eaLnBrk="1" hangingPunct="1">
              <a:defRPr/>
            </a:pPr>
            <a:endParaRPr lang="en-US" sz="3900" dirty="0"/>
          </a:p>
        </p:txBody>
      </p:sp>
      <p:sp>
        <p:nvSpPr>
          <p:cNvPr id="3" name="Title 2"/>
          <p:cNvSpPr>
            <a:spLocks noGrp="1"/>
          </p:cNvSpPr>
          <p:nvPr>
            <p:ph type="title"/>
          </p:nvPr>
        </p:nvSpPr>
        <p:spPr/>
        <p:txBody>
          <a:bodyPr/>
          <a:lstStyle/>
          <a:p>
            <a:r>
              <a:rPr lang="en-US" dirty="0"/>
              <a:t>LOTO Employer Responsibilities</a:t>
            </a:r>
          </a:p>
        </p:txBody>
      </p:sp>
    </p:spTree>
    <p:extLst>
      <p:ext uri="{BB962C8B-B14F-4D97-AF65-F5344CB8AC3E}">
        <p14:creationId xmlns:p14="http://schemas.microsoft.com/office/powerpoint/2010/main" val="25997155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371602" y="2525857"/>
            <a:ext cx="13944603" cy="6901544"/>
          </a:xfrm>
        </p:spPr>
        <p:txBody>
          <a:bodyPr/>
          <a:lstStyle/>
          <a:p>
            <a:pPr marL="97632" indent="0" eaLnBrk="1" hangingPunct="1">
              <a:spcBef>
                <a:spcPts val="0"/>
              </a:spcBef>
              <a:spcAft>
                <a:spcPts val="2700"/>
              </a:spcAft>
              <a:buNone/>
              <a:defRPr/>
            </a:pPr>
            <a:r>
              <a:rPr lang="en-US" sz="3900" b="1" dirty="0"/>
              <a:t>Must Include:</a:t>
            </a:r>
          </a:p>
          <a:p>
            <a:pPr marL="783432" indent="-685800" eaLnBrk="1" hangingPunct="1">
              <a:spcBef>
                <a:spcPts val="0"/>
              </a:spcBef>
              <a:spcAft>
                <a:spcPts val="2700"/>
              </a:spcAft>
              <a:defRPr/>
            </a:pPr>
            <a:r>
              <a:rPr lang="en-US" sz="3900" dirty="0"/>
              <a:t>Program Administrator &amp; Responsible Individuals</a:t>
            </a:r>
          </a:p>
          <a:p>
            <a:pPr marL="783432" indent="-685800" eaLnBrk="1" hangingPunct="1">
              <a:spcBef>
                <a:spcPts val="0"/>
              </a:spcBef>
              <a:spcAft>
                <a:spcPts val="2700"/>
              </a:spcAft>
              <a:defRPr/>
            </a:pPr>
            <a:r>
              <a:rPr lang="en-US" sz="3900" dirty="0"/>
              <a:t>Employee Classification, Responsibilities &amp; Training</a:t>
            </a:r>
          </a:p>
          <a:p>
            <a:pPr marL="783432" indent="-685800" eaLnBrk="1" hangingPunct="1">
              <a:spcBef>
                <a:spcPts val="0"/>
              </a:spcBef>
              <a:spcAft>
                <a:spcPts val="0"/>
              </a:spcAft>
              <a:defRPr/>
            </a:pPr>
            <a:r>
              <a:rPr lang="en-US" sz="3900" dirty="0"/>
              <a:t>LOTO Devices &amp; Distribution </a:t>
            </a:r>
          </a:p>
          <a:p>
            <a:pPr marL="1469153" lvl="1" indent="-685800" eaLnBrk="1" hangingPunct="1">
              <a:spcBef>
                <a:spcPts val="0"/>
              </a:spcBef>
              <a:spcAft>
                <a:spcPts val="0"/>
              </a:spcAft>
              <a:buFont typeface="Courier New" panose="02070309020205020404" pitchFamily="49" charset="0"/>
              <a:buChar char="o"/>
              <a:defRPr/>
            </a:pPr>
            <a:r>
              <a:rPr lang="en-US" sz="3900" dirty="0"/>
              <a:t>Individual locks or universal lockout kit</a:t>
            </a:r>
          </a:p>
          <a:p>
            <a:pPr marL="1469153" lvl="1" indent="-685800" eaLnBrk="1" hangingPunct="1">
              <a:spcBef>
                <a:spcPts val="0"/>
              </a:spcBef>
              <a:spcAft>
                <a:spcPts val="2700"/>
              </a:spcAft>
              <a:buFont typeface="Courier New" panose="02070309020205020404" pitchFamily="49" charset="0"/>
              <a:buChar char="o"/>
              <a:defRPr/>
            </a:pPr>
            <a:r>
              <a:rPr lang="en-US" sz="3900" dirty="0"/>
              <a:t>Blocking &amp; blanking equipment</a:t>
            </a:r>
          </a:p>
          <a:p>
            <a:pPr marL="783432" indent="-685800" eaLnBrk="1" hangingPunct="1">
              <a:spcBef>
                <a:spcPts val="0"/>
              </a:spcBef>
              <a:spcAft>
                <a:spcPts val="2700"/>
              </a:spcAft>
              <a:defRPr/>
            </a:pPr>
            <a:r>
              <a:rPr lang="en-US" sz="3900" dirty="0"/>
              <a:t>Equipment-Specific Procedures</a:t>
            </a:r>
          </a:p>
          <a:p>
            <a:pPr marL="783432" indent="-685800" eaLnBrk="1" hangingPunct="1">
              <a:spcBef>
                <a:spcPts val="0"/>
              </a:spcBef>
              <a:spcAft>
                <a:spcPts val="2700"/>
              </a:spcAft>
              <a:defRPr/>
            </a:pPr>
            <a:r>
              <a:rPr lang="en-US" sz="3900" dirty="0"/>
              <a:t>Special Situations Procedures</a:t>
            </a:r>
          </a:p>
          <a:p>
            <a:endParaRPr lang="en-US" sz="3900" dirty="0"/>
          </a:p>
        </p:txBody>
      </p:sp>
      <p:sp>
        <p:nvSpPr>
          <p:cNvPr id="4" name="Title 3"/>
          <p:cNvSpPr>
            <a:spLocks noGrp="1"/>
          </p:cNvSpPr>
          <p:nvPr>
            <p:ph type="title"/>
          </p:nvPr>
        </p:nvSpPr>
        <p:spPr/>
        <p:txBody>
          <a:bodyPr/>
          <a:lstStyle/>
          <a:p>
            <a:r>
              <a:rPr lang="en-US" dirty="0"/>
              <a:t>Written LOTO Plan</a:t>
            </a:r>
          </a:p>
        </p:txBody>
      </p:sp>
    </p:spTree>
    <p:extLst>
      <p:ext uri="{BB962C8B-B14F-4D97-AF65-F5344CB8AC3E}">
        <p14:creationId xmlns:p14="http://schemas.microsoft.com/office/powerpoint/2010/main" val="286426349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Lock Out Tag Out Devices</a:t>
            </a:r>
          </a:p>
        </p:txBody>
      </p:sp>
      <p:sp>
        <p:nvSpPr>
          <p:cNvPr id="4" name="Rectangle 3"/>
          <p:cNvSpPr>
            <a:spLocks noGrp="1" noChangeArrowheads="1"/>
          </p:cNvSpPr>
          <p:nvPr>
            <p:ph idx="1"/>
          </p:nvPr>
        </p:nvSpPr>
        <p:spPr>
          <a:xfrm>
            <a:off x="655985" y="2464602"/>
            <a:ext cx="8300127" cy="4736988"/>
          </a:xfrm>
        </p:spPr>
        <p:txBody>
          <a:bodyPr/>
          <a:lstStyle/>
          <a:p>
            <a:pPr marL="2381" lvl="1" indent="0" eaLnBrk="1" hangingPunct="1">
              <a:buNone/>
            </a:pPr>
            <a:r>
              <a:rPr lang="en-US" sz="3900" b="1" dirty="0"/>
              <a:t>Electrical Energy</a:t>
            </a:r>
          </a:p>
          <a:p>
            <a:pPr marL="516731" lvl="1" indent="-514350" eaLnBrk="1" hangingPunct="1">
              <a:spcAft>
                <a:spcPts val="3600"/>
              </a:spcAft>
              <a:buFont typeface="Wingdings" panose="05000000000000000000" pitchFamily="2" charset="2"/>
              <a:buChar char="§"/>
            </a:pPr>
            <a:r>
              <a:rPr lang="en-US" sz="3900" dirty="0"/>
              <a:t>Individual circuit breakers</a:t>
            </a:r>
          </a:p>
          <a:p>
            <a:pPr marL="516731" lvl="1" indent="-514350" eaLnBrk="1" hangingPunct="1">
              <a:spcAft>
                <a:spcPts val="3600"/>
              </a:spcAft>
              <a:buFont typeface="Wingdings" panose="05000000000000000000" pitchFamily="2" charset="2"/>
              <a:buChar char="§"/>
            </a:pPr>
            <a:r>
              <a:rPr lang="en-US" sz="3900" dirty="0"/>
              <a:t>Plug boxes</a:t>
            </a:r>
          </a:p>
          <a:p>
            <a:pPr marL="516731" lvl="1" indent="-514350" eaLnBrk="1" hangingPunct="1">
              <a:spcAft>
                <a:spcPts val="3600"/>
              </a:spcAft>
              <a:buFont typeface="Wingdings" panose="05000000000000000000" pitchFamily="2" charset="2"/>
              <a:buChar char="§"/>
            </a:pPr>
            <a:r>
              <a:rPr lang="en-US" sz="3900" dirty="0"/>
              <a:t>Wall switches</a:t>
            </a:r>
          </a:p>
          <a:p>
            <a:pPr marL="516731" lvl="1" indent="-514350" eaLnBrk="1" hangingPunct="1">
              <a:spcAft>
                <a:spcPts val="3600"/>
              </a:spcAft>
              <a:buFont typeface="Wingdings" panose="05000000000000000000" pitchFamily="2" charset="2"/>
              <a:buChar char="§"/>
            </a:pPr>
            <a:r>
              <a:rPr lang="en-US" sz="3900" dirty="0"/>
              <a:t>Circuit breaker box</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6958" y="6615948"/>
            <a:ext cx="2578793" cy="322349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0874" y="7153970"/>
            <a:ext cx="3943350" cy="260032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0636" y="6615950"/>
            <a:ext cx="4805876" cy="3198092"/>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54289" y="2464604"/>
            <a:ext cx="2786063" cy="3700463"/>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0783" y="2464602"/>
            <a:ext cx="2700338" cy="3800475"/>
          </a:xfrm>
          <a:prstGeom prst="rect">
            <a:avLst/>
          </a:prstGeom>
        </p:spPr>
      </p:pic>
    </p:spTree>
    <p:extLst>
      <p:ext uri="{BB962C8B-B14F-4D97-AF65-F5344CB8AC3E}">
        <p14:creationId xmlns:p14="http://schemas.microsoft.com/office/powerpoint/2010/main" val="339917486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4D4322-F87A-27B8-CE1C-B3AEDBF5AB97}"/>
              </a:ext>
            </a:extLst>
          </p:cNvPr>
          <p:cNvSpPr>
            <a:spLocks noGrp="1"/>
          </p:cNvSpPr>
          <p:nvPr>
            <p:ph sz="quarter" idx="10"/>
          </p:nvPr>
        </p:nvSpPr>
        <p:spPr/>
        <p:txBody>
          <a:bodyPr/>
          <a:lstStyle/>
          <a:p>
            <a:r>
              <a:rPr lang="en-US" dirty="0"/>
              <a:t>Commercial Drivers License</a:t>
            </a:r>
          </a:p>
        </p:txBody>
      </p:sp>
      <p:sp>
        <p:nvSpPr>
          <p:cNvPr id="3" name="Content Placeholder 2">
            <a:extLst>
              <a:ext uri="{FF2B5EF4-FFF2-40B4-BE49-F238E27FC236}">
                <a16:creationId xmlns:a16="http://schemas.microsoft.com/office/drawing/2014/main" id="{709645BE-68B6-3E71-D43A-AA9C33942C52}"/>
              </a:ext>
            </a:extLst>
          </p:cNvPr>
          <p:cNvSpPr>
            <a:spLocks noGrp="1"/>
          </p:cNvSpPr>
          <p:nvPr>
            <p:ph sz="quarter" idx="11"/>
          </p:nvPr>
        </p:nvSpPr>
        <p:spPr/>
        <p:txBody>
          <a:bodyPr/>
          <a:lstStyle/>
          <a:p>
            <a:r>
              <a:rPr lang="en-US" dirty="0"/>
              <a:t>CDL</a:t>
            </a:r>
          </a:p>
        </p:txBody>
      </p:sp>
    </p:spTree>
    <p:extLst>
      <p:ext uri="{BB962C8B-B14F-4D97-AF65-F5344CB8AC3E}">
        <p14:creationId xmlns:p14="http://schemas.microsoft.com/office/powerpoint/2010/main" val="31789709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846CEF-FA31-74F1-7E4A-6DB695EEA6A4}"/>
              </a:ext>
            </a:extLst>
          </p:cNvPr>
          <p:cNvSpPr>
            <a:spLocks noGrp="1"/>
          </p:cNvSpPr>
          <p:nvPr>
            <p:ph type="title"/>
          </p:nvPr>
        </p:nvSpPr>
        <p:spPr>
          <a:xfrm>
            <a:off x="914401" y="391037"/>
            <a:ext cx="16459202" cy="1382105"/>
          </a:xfrm>
        </p:spPr>
        <p:txBody>
          <a:bodyPr wrap="square" anchor="ctr">
            <a:normAutofit/>
          </a:bodyPr>
          <a:lstStyle/>
          <a:p>
            <a:r>
              <a:rPr lang="en-US" dirty="0"/>
              <a:t>Designated Employer Representative (DER)</a:t>
            </a:r>
          </a:p>
        </p:txBody>
      </p:sp>
      <p:graphicFrame>
        <p:nvGraphicFramePr>
          <p:cNvPr id="5" name="Content Placeholder 1">
            <a:extLst>
              <a:ext uri="{FF2B5EF4-FFF2-40B4-BE49-F238E27FC236}">
                <a16:creationId xmlns:a16="http://schemas.microsoft.com/office/drawing/2014/main" id="{3F4CBBE2-B62A-1421-7BDB-4D37D0DDD23E}"/>
              </a:ext>
            </a:extLst>
          </p:cNvPr>
          <p:cNvGraphicFramePr>
            <a:graphicFrameLocks noGrp="1"/>
          </p:cNvGraphicFramePr>
          <p:nvPr>
            <p:ph idx="1"/>
          </p:nvPr>
        </p:nvGraphicFramePr>
        <p:xfrm>
          <a:off x="914402" y="2460173"/>
          <a:ext cx="16459202" cy="6901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20793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033DE8-B323-B361-5358-2A74592B1EF4}"/>
              </a:ext>
            </a:extLst>
          </p:cNvPr>
          <p:cNvSpPr>
            <a:spLocks noGrp="1"/>
          </p:cNvSpPr>
          <p:nvPr>
            <p:ph idx="1"/>
          </p:nvPr>
        </p:nvSpPr>
        <p:spPr/>
        <p:txBody>
          <a:bodyPr/>
          <a:lstStyle/>
          <a:p>
            <a:endParaRPr lang="en-US" dirty="0"/>
          </a:p>
          <a:p>
            <a:endParaRPr lang="en-US" dirty="0"/>
          </a:p>
          <a:p>
            <a:endParaRPr lang="en-US" dirty="0"/>
          </a:p>
          <a:p>
            <a:r>
              <a:rPr lang="en-US" dirty="0"/>
              <a:t>Reasonable Suspicion</a:t>
            </a:r>
          </a:p>
          <a:p>
            <a:r>
              <a:rPr lang="en-US" dirty="0"/>
              <a:t>Random Testing</a:t>
            </a:r>
          </a:p>
          <a:p>
            <a:r>
              <a:rPr lang="en-US" dirty="0"/>
              <a:t>Post Accident Testing</a:t>
            </a:r>
          </a:p>
        </p:txBody>
      </p:sp>
      <p:sp>
        <p:nvSpPr>
          <p:cNvPr id="3" name="Title 2">
            <a:extLst>
              <a:ext uri="{FF2B5EF4-FFF2-40B4-BE49-F238E27FC236}">
                <a16:creationId xmlns:a16="http://schemas.microsoft.com/office/drawing/2014/main" id="{261267EE-CDF7-834D-CA48-AF82F32209EB}"/>
              </a:ext>
            </a:extLst>
          </p:cNvPr>
          <p:cNvSpPr>
            <a:spLocks noGrp="1"/>
          </p:cNvSpPr>
          <p:nvPr>
            <p:ph type="title"/>
          </p:nvPr>
        </p:nvSpPr>
        <p:spPr/>
        <p:txBody>
          <a:bodyPr/>
          <a:lstStyle/>
          <a:p>
            <a:r>
              <a:rPr lang="en-US" dirty="0"/>
              <a:t>Drug and Alcohol Testing</a:t>
            </a:r>
          </a:p>
        </p:txBody>
      </p:sp>
      <p:pic>
        <p:nvPicPr>
          <p:cNvPr id="5" name="Picture 4">
            <a:extLst>
              <a:ext uri="{FF2B5EF4-FFF2-40B4-BE49-F238E27FC236}">
                <a16:creationId xmlns:a16="http://schemas.microsoft.com/office/drawing/2014/main" id="{75360211-1A0B-B73B-999C-1EC357678886}"/>
              </a:ext>
            </a:extLst>
          </p:cNvPr>
          <p:cNvPicPr>
            <a:picLocks noChangeAspect="1"/>
          </p:cNvPicPr>
          <p:nvPr/>
        </p:nvPicPr>
        <p:blipFill>
          <a:blip r:embed="rId2"/>
          <a:stretch>
            <a:fillRect/>
          </a:stretch>
        </p:blipFill>
        <p:spPr>
          <a:xfrm>
            <a:off x="7276171" y="2460173"/>
            <a:ext cx="10536374" cy="6347693"/>
          </a:xfrm>
          <a:prstGeom prst="rect">
            <a:avLst/>
          </a:prstGeom>
          <a:ln>
            <a:solidFill>
              <a:schemeClr val="tx1"/>
            </a:solidFill>
          </a:ln>
        </p:spPr>
      </p:pic>
    </p:spTree>
    <p:extLst>
      <p:ext uri="{BB962C8B-B14F-4D97-AF65-F5344CB8AC3E}">
        <p14:creationId xmlns:p14="http://schemas.microsoft.com/office/powerpoint/2010/main" val="104110035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A7631B-C1DA-EB5A-82D2-65A3BB8A20D2}"/>
              </a:ext>
            </a:extLst>
          </p:cNvPr>
          <p:cNvSpPr>
            <a:spLocks noGrp="1"/>
          </p:cNvSpPr>
          <p:nvPr>
            <p:ph idx="1"/>
          </p:nvPr>
        </p:nvSpPr>
        <p:spPr/>
        <p:txBody>
          <a:bodyPr/>
          <a:lstStyle/>
          <a:p>
            <a:pPr marL="342860" indent="0" algn="ctr">
              <a:buNone/>
            </a:pPr>
            <a:r>
              <a:rPr lang="en-US" dirty="0"/>
              <a:t>Secure online database that gives employers, the FMCSA, and State licensing agencies and law enforcement personnel real-time information about commercial driver’s license (CDL) and commercial learner’s permit (CLP) holders’ drug and alcohol program violations</a:t>
            </a:r>
          </a:p>
        </p:txBody>
      </p:sp>
      <p:sp>
        <p:nvSpPr>
          <p:cNvPr id="3" name="Title 2">
            <a:extLst>
              <a:ext uri="{FF2B5EF4-FFF2-40B4-BE49-F238E27FC236}">
                <a16:creationId xmlns:a16="http://schemas.microsoft.com/office/drawing/2014/main" id="{D84DBC70-7C5F-5104-E3B8-218EFA4513A1}"/>
              </a:ext>
            </a:extLst>
          </p:cNvPr>
          <p:cNvSpPr>
            <a:spLocks noGrp="1"/>
          </p:cNvSpPr>
          <p:nvPr>
            <p:ph type="title"/>
          </p:nvPr>
        </p:nvSpPr>
        <p:spPr/>
        <p:txBody>
          <a:bodyPr/>
          <a:lstStyle/>
          <a:p>
            <a:r>
              <a:rPr lang="en-US" dirty="0"/>
              <a:t>Clearinghouse</a:t>
            </a:r>
          </a:p>
        </p:txBody>
      </p:sp>
      <p:pic>
        <p:nvPicPr>
          <p:cNvPr id="5" name="Picture 4">
            <a:extLst>
              <a:ext uri="{FF2B5EF4-FFF2-40B4-BE49-F238E27FC236}">
                <a16:creationId xmlns:a16="http://schemas.microsoft.com/office/drawing/2014/main" id="{F8000A7A-7FCC-200C-F16F-B044EB029F39}"/>
              </a:ext>
            </a:extLst>
          </p:cNvPr>
          <p:cNvPicPr>
            <a:picLocks noChangeAspect="1"/>
          </p:cNvPicPr>
          <p:nvPr/>
        </p:nvPicPr>
        <p:blipFill>
          <a:blip r:embed="rId2"/>
          <a:stretch>
            <a:fillRect/>
          </a:stretch>
        </p:blipFill>
        <p:spPr>
          <a:xfrm>
            <a:off x="4528244" y="6055666"/>
            <a:ext cx="9231513" cy="1771163"/>
          </a:xfrm>
          <a:prstGeom prst="rect">
            <a:avLst/>
          </a:prstGeom>
        </p:spPr>
      </p:pic>
    </p:spTree>
    <p:extLst>
      <p:ext uri="{BB962C8B-B14F-4D97-AF65-F5344CB8AC3E}">
        <p14:creationId xmlns:p14="http://schemas.microsoft.com/office/powerpoint/2010/main" val="26063874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A7631B-C1DA-EB5A-82D2-65A3BB8A20D2}"/>
              </a:ext>
            </a:extLst>
          </p:cNvPr>
          <p:cNvSpPr>
            <a:spLocks noGrp="1"/>
          </p:cNvSpPr>
          <p:nvPr>
            <p:ph idx="1"/>
          </p:nvPr>
        </p:nvSpPr>
        <p:spPr/>
        <p:txBody>
          <a:bodyPr/>
          <a:lstStyle/>
          <a:p>
            <a:pPr marL="342860" indent="0">
              <a:buNone/>
            </a:pPr>
            <a:r>
              <a:rPr lang="en-US" b="1" dirty="0"/>
              <a:t>The Employer Must Use the Clearinghouse to: </a:t>
            </a:r>
          </a:p>
          <a:p>
            <a:r>
              <a:rPr lang="en-US" dirty="0"/>
              <a:t>Conduct a full query of the Clearinghouse as part of each pre-employment driver investigation process. </a:t>
            </a:r>
          </a:p>
          <a:p>
            <a:r>
              <a:rPr lang="en-US" dirty="0"/>
              <a:t>Conduct limited queries at least annually for every driver they employ.</a:t>
            </a:r>
          </a:p>
          <a:p>
            <a:r>
              <a:rPr lang="en-US" dirty="0"/>
              <a:t>Request electronic consent from the driver for a full query, including pre-employment queries. </a:t>
            </a:r>
          </a:p>
          <a:p>
            <a:r>
              <a:rPr lang="en-US" dirty="0"/>
              <a:t>Report drug and alcohol program violations. </a:t>
            </a:r>
          </a:p>
          <a:p>
            <a:r>
              <a:rPr lang="en-US" dirty="0"/>
              <a:t>Record the negative return-to-duty (RTD) test results and the date of successful completion of a follow-up testing plan for any driver they employ with unresolved drug and alcohol program violations. </a:t>
            </a:r>
          </a:p>
        </p:txBody>
      </p:sp>
      <p:sp>
        <p:nvSpPr>
          <p:cNvPr id="3" name="Title 2">
            <a:extLst>
              <a:ext uri="{FF2B5EF4-FFF2-40B4-BE49-F238E27FC236}">
                <a16:creationId xmlns:a16="http://schemas.microsoft.com/office/drawing/2014/main" id="{D84DBC70-7C5F-5104-E3B8-218EFA4513A1}"/>
              </a:ext>
            </a:extLst>
          </p:cNvPr>
          <p:cNvSpPr>
            <a:spLocks noGrp="1"/>
          </p:cNvSpPr>
          <p:nvPr>
            <p:ph type="title"/>
          </p:nvPr>
        </p:nvSpPr>
        <p:spPr/>
        <p:txBody>
          <a:bodyPr/>
          <a:lstStyle/>
          <a:p>
            <a:r>
              <a:rPr lang="en-US" dirty="0"/>
              <a:t>Clearinghouse</a:t>
            </a:r>
          </a:p>
        </p:txBody>
      </p:sp>
      <p:pic>
        <p:nvPicPr>
          <p:cNvPr id="5" name="Picture 4">
            <a:extLst>
              <a:ext uri="{FF2B5EF4-FFF2-40B4-BE49-F238E27FC236}">
                <a16:creationId xmlns:a16="http://schemas.microsoft.com/office/drawing/2014/main" id="{F8000A7A-7FCC-200C-F16F-B044EB029F39}"/>
              </a:ext>
            </a:extLst>
          </p:cNvPr>
          <p:cNvPicPr>
            <a:picLocks noChangeAspect="1"/>
          </p:cNvPicPr>
          <p:nvPr/>
        </p:nvPicPr>
        <p:blipFill>
          <a:blip r:embed="rId2"/>
          <a:stretch>
            <a:fillRect/>
          </a:stretch>
        </p:blipFill>
        <p:spPr>
          <a:xfrm>
            <a:off x="12650361" y="678728"/>
            <a:ext cx="4996443" cy="958620"/>
          </a:xfrm>
          <a:prstGeom prst="rect">
            <a:avLst/>
          </a:prstGeom>
        </p:spPr>
      </p:pic>
    </p:spTree>
    <p:extLst>
      <p:ext uri="{BB962C8B-B14F-4D97-AF65-F5344CB8AC3E}">
        <p14:creationId xmlns:p14="http://schemas.microsoft.com/office/powerpoint/2010/main" val="28526940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342860" indent="0">
              <a:buNone/>
            </a:pPr>
            <a:r>
              <a:rPr lang="en-US" sz="3900" dirty="0"/>
              <a:t>MEL Safety Institute (MSI) : </a:t>
            </a:r>
            <a:r>
              <a:rPr lang="en-US" sz="3900" dirty="0">
                <a:hlinkClick r:id="rId2"/>
              </a:rPr>
              <a:t>melsafetyinstitute.org/</a:t>
            </a:r>
            <a:r>
              <a:rPr lang="en-US" sz="3900" dirty="0"/>
              <a:t> </a:t>
            </a:r>
          </a:p>
          <a:p>
            <a:pPr marL="342860" indent="0">
              <a:buNone/>
            </a:pPr>
            <a:endParaRPr lang="en-US" sz="3900" dirty="0"/>
          </a:p>
          <a:p>
            <a:pPr marL="342860" indent="0">
              <a:buNone/>
            </a:pPr>
            <a:r>
              <a:rPr lang="en-US" sz="3900" dirty="0"/>
              <a:t>MSI LIVE Schedule: </a:t>
            </a:r>
            <a:r>
              <a:rPr lang="en-US" sz="3900" dirty="0">
                <a:hlinkClick r:id="rId3"/>
              </a:rPr>
              <a:t>https://melsafetyinstitute.org/msi-live-schedule/</a:t>
            </a:r>
            <a:r>
              <a:rPr lang="en-US" sz="3900" dirty="0"/>
              <a:t> </a:t>
            </a:r>
          </a:p>
          <a:p>
            <a:pPr marL="342860" indent="0">
              <a:buNone/>
            </a:pPr>
            <a:endParaRPr lang="en-US" sz="3900" dirty="0"/>
          </a:p>
          <a:p>
            <a:pPr marL="342860" indent="0">
              <a:buNone/>
            </a:pPr>
            <a:r>
              <a:rPr lang="en-US" sz="3900" dirty="0"/>
              <a:t>MSI Model Policies: </a:t>
            </a:r>
            <a:r>
              <a:rPr lang="en-US" sz="3900" dirty="0">
                <a:hlinkClick r:id="rId4"/>
              </a:rPr>
              <a:t>https://melsafetyinstitute.org/model-policies/</a:t>
            </a:r>
            <a:r>
              <a:rPr lang="en-US" sz="3900" dirty="0"/>
              <a:t> </a:t>
            </a:r>
          </a:p>
          <a:p>
            <a:pPr marL="342860" indent="0">
              <a:buNone/>
            </a:pPr>
            <a:endParaRPr lang="en-US" sz="3900" dirty="0"/>
          </a:p>
          <a:p>
            <a:pPr marL="342860" indent="0">
              <a:buNone/>
            </a:pPr>
            <a:r>
              <a:rPr lang="en-US" sz="3900" dirty="0"/>
              <a:t>NJ PEOSH: </a:t>
            </a:r>
            <a:r>
              <a:rPr lang="en-US" sz="3900" dirty="0">
                <a:hlinkClick r:id="rId5"/>
              </a:rPr>
              <a:t>www.nj.gov/health/workplacehealthandsafety/peosh/</a:t>
            </a:r>
            <a:r>
              <a:rPr lang="en-US" sz="3900" dirty="0"/>
              <a:t> </a:t>
            </a:r>
          </a:p>
        </p:txBody>
      </p:sp>
      <p:sp>
        <p:nvSpPr>
          <p:cNvPr id="3" name="Title 2"/>
          <p:cNvSpPr>
            <a:spLocks noGrp="1"/>
          </p:cNvSpPr>
          <p:nvPr>
            <p:ph type="title"/>
          </p:nvPr>
        </p:nvSpPr>
        <p:spPr/>
        <p:txBody>
          <a:bodyPr/>
          <a:lstStyle/>
          <a:p>
            <a:r>
              <a:rPr lang="en-US" dirty="0"/>
              <a:t>Resources</a:t>
            </a:r>
          </a:p>
        </p:txBody>
      </p:sp>
    </p:spTree>
    <p:extLst>
      <p:ext uri="{BB962C8B-B14F-4D97-AF65-F5344CB8AC3E}">
        <p14:creationId xmlns:p14="http://schemas.microsoft.com/office/powerpoint/2010/main" val="359299740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7718AA-6E0C-49C0-7C49-EAFDF2251F06}"/>
              </a:ext>
            </a:extLst>
          </p:cNvPr>
          <p:cNvSpPr>
            <a:spLocks noGrp="1"/>
          </p:cNvSpPr>
          <p:nvPr>
            <p:ph type="title"/>
          </p:nvPr>
        </p:nvSpPr>
        <p:spPr/>
        <p:txBody>
          <a:bodyPr/>
          <a:lstStyle/>
          <a:p>
            <a:r>
              <a:rPr lang="en-US" dirty="0"/>
              <a:t>Thank You for Attending</a:t>
            </a:r>
          </a:p>
        </p:txBody>
      </p:sp>
      <p:pic>
        <p:nvPicPr>
          <p:cNvPr id="7" name="Picture 6" descr="Meme Creator - End of Presentation ANY QUESTIONS? Meme Generator at  MemeCreator.org!">
            <a:extLst>
              <a:ext uri="{FF2B5EF4-FFF2-40B4-BE49-F238E27FC236}">
                <a16:creationId xmlns:a16="http://schemas.microsoft.com/office/drawing/2014/main" id="{4918BF8D-CAB0-8445-2194-07DE2A525E5F}"/>
              </a:ext>
            </a:extLst>
          </p:cNvPr>
          <p:cNvPicPr>
            <a:picLocks noChangeAspect="1"/>
          </p:cNvPicPr>
          <p:nvPr/>
        </p:nvPicPr>
        <p:blipFill>
          <a:blip r:embed="rId2"/>
          <a:stretch>
            <a:fillRect/>
          </a:stretch>
        </p:blipFill>
        <p:spPr>
          <a:xfrm>
            <a:off x="5525453" y="2275964"/>
            <a:ext cx="7620000" cy="7620000"/>
          </a:xfrm>
          <a:prstGeom prst="rect">
            <a:avLst/>
          </a:prstGeom>
        </p:spPr>
      </p:pic>
    </p:spTree>
    <p:extLst>
      <p:ext uri="{BB962C8B-B14F-4D97-AF65-F5344CB8AC3E}">
        <p14:creationId xmlns:p14="http://schemas.microsoft.com/office/powerpoint/2010/main" val="10612756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General Cover">
  <a:themeElements>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 Cov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 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 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 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 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 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 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 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 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 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 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 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General Cover">
  <a:themeElements>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eneral Cov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al 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eneral 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eneral 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eneral 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eneral 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eneral 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eneral 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eneral 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eneral 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eneral 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eneral 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eneral 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E83FB4D56E30409A64D92B0B91FE21" ma:contentTypeVersion="16" ma:contentTypeDescription="Create a new document." ma:contentTypeScope="" ma:versionID="0eb6ed7c56f2d2a64935670fd14ea02e">
  <xsd:schema xmlns:xsd="http://www.w3.org/2001/XMLSchema" xmlns:xs="http://www.w3.org/2001/XMLSchema" xmlns:p="http://schemas.microsoft.com/office/2006/metadata/properties" xmlns:ns2="28644be2-955e-412c-89ea-7e54945e9ff1" xmlns:ns3="24dcbe0f-7177-480a-a1f7-14aaab5acbbc" targetNamespace="http://schemas.microsoft.com/office/2006/metadata/properties" ma:root="true" ma:fieldsID="a493b50bb5eb91adeba99f258f81d56b" ns2:_="" ns3:_="">
    <xsd:import namespace="28644be2-955e-412c-89ea-7e54945e9ff1"/>
    <xsd:import namespace="24dcbe0f-7177-480a-a1f7-14aaab5acbbc"/>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3:MediaLengthInSeconds" minOccurs="0"/>
                <xsd:element ref="ns3:MediaServiceSearchPropertie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644be2-955e-412c-89ea-7e54945e9ff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4cb051e-5654-4d12-b1c0-77adb2a004ea}" ma:internalName="TaxCatchAll" ma:showField="CatchAllData" ma:web="28644be2-955e-412c-89ea-7e54945e9ff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4dcbe0f-7177-480a-a1f7-14aaab5acbbc"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11351c6-cc00-4c73-a870-e9e47feaa8c5"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8644be2-955e-412c-89ea-7e54945e9ff1">S7UCJEQ4XMHN-1629686005-802590</_dlc_DocId>
    <_dlc_DocIdUrl xmlns="28644be2-955e-412c-89ea-7e54945e9ff1">
      <Url>https://filexchange.sharepoint.com/sites/Non-ClientTemporaryLinkShare-MajorAccounts/_layouts/15/DocIdRedir.aspx?ID=S7UCJEQ4XMHN-1629686005-802590</Url>
      <Description>S7UCJEQ4XMHN-1629686005-802590</Description>
    </_dlc_DocIdUrl>
    <lcf76f155ced4ddcb4097134ff3c332f xmlns="24dcbe0f-7177-480a-a1f7-14aaab5acbbc">
      <Terms xmlns="http://schemas.microsoft.com/office/infopath/2007/PartnerControls"/>
    </lcf76f155ced4ddcb4097134ff3c332f>
    <TaxCatchAll xmlns="28644be2-955e-412c-89ea-7e54945e9ff1" xsi:nil="true"/>
  </documentManagement>
</p:properties>
</file>

<file path=customXml/itemProps1.xml><?xml version="1.0" encoding="utf-8"?>
<ds:datastoreItem xmlns:ds="http://schemas.openxmlformats.org/officeDocument/2006/customXml" ds:itemID="{F8BDEA64-AEE1-4ECF-A188-6D27E3A923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644be2-955e-412c-89ea-7e54945e9ff1"/>
    <ds:schemaRef ds:uri="24dcbe0f-7177-480a-a1f7-14aaab5acb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24B20D-1795-4E66-B355-A8E8F7683B1C}">
  <ds:schemaRefs>
    <ds:schemaRef ds:uri="http://schemas.microsoft.com/sharepoint/events"/>
  </ds:schemaRefs>
</ds:datastoreItem>
</file>

<file path=customXml/itemProps3.xml><?xml version="1.0" encoding="utf-8"?>
<ds:datastoreItem xmlns:ds="http://schemas.openxmlformats.org/officeDocument/2006/customXml" ds:itemID="{3741E493-C1CE-4672-B78C-9C4B7CF40957}">
  <ds:schemaRefs>
    <ds:schemaRef ds:uri="http://schemas.microsoft.com/sharepoint/v3/contenttype/forms"/>
  </ds:schemaRefs>
</ds:datastoreItem>
</file>

<file path=customXml/itemProps4.xml><?xml version="1.0" encoding="utf-8"?>
<ds:datastoreItem xmlns:ds="http://schemas.openxmlformats.org/officeDocument/2006/customXml" ds:itemID="{A9839C34-F539-487D-A4F8-3FD6207589BC}">
  <ds:schemaRefs>
    <ds:schemaRef ds:uri="24dcbe0f-7177-480a-a1f7-14aaab5acbbc"/>
    <ds:schemaRef ds:uri="http://purl.org/dc/elements/1.1/"/>
    <ds:schemaRef ds:uri="28644be2-955e-412c-89ea-7e54945e9ff1"/>
    <ds:schemaRef ds:uri="http://www.w3.org/XML/1998/namespace"/>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174</TotalTime>
  <Words>10239</Words>
  <Application>Microsoft Office PowerPoint</Application>
  <PresentationFormat>Custom</PresentationFormat>
  <Paragraphs>1288</Paragraphs>
  <Slides>130</Slides>
  <Notes>80</Notes>
  <HiddenSlides>0</HiddenSlides>
  <MMClips>0</MMClips>
  <ScaleCrop>false</ScaleCrop>
  <HeadingPairs>
    <vt:vector size="4" baseType="variant">
      <vt:variant>
        <vt:lpstr>Theme</vt:lpstr>
      </vt:variant>
      <vt:variant>
        <vt:i4>4</vt:i4>
      </vt:variant>
      <vt:variant>
        <vt:lpstr>Slide Titles</vt:lpstr>
      </vt:variant>
      <vt:variant>
        <vt:i4>130</vt:i4>
      </vt:variant>
    </vt:vector>
  </HeadingPairs>
  <TitlesOfParts>
    <vt:vector size="134" baseType="lpstr">
      <vt:lpstr>Office Theme</vt:lpstr>
      <vt:lpstr>1_Office Theme</vt:lpstr>
      <vt:lpstr>2_General Cover</vt:lpstr>
      <vt:lpstr>1_General Cover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Employers What You Need to Know </vt:lpstr>
      <vt:lpstr>Objective</vt:lpstr>
      <vt:lpstr> Today’s Class</vt:lpstr>
      <vt:lpstr>Elements of a Safety Program</vt:lpstr>
      <vt:lpstr>Regulations - OSHA</vt:lpstr>
      <vt:lpstr>Regulations – NJ PEOSH</vt:lpstr>
      <vt:lpstr>PEOSH Inspection</vt:lpstr>
      <vt:lpstr>During PEOSH Inspection</vt:lpstr>
      <vt:lpstr>Inspection Process</vt:lpstr>
      <vt:lpstr>Reporting Injuries/Illnesses </vt:lpstr>
      <vt:lpstr>Annual Reporting</vt:lpstr>
      <vt:lpstr>Annual Reporting</vt:lpstr>
      <vt:lpstr>Employers Must Protect Employees by Providing</vt:lpstr>
      <vt:lpstr>PowerPoint Presentation</vt:lpstr>
      <vt:lpstr>Principles of Hazard Communication &amp; RTK</vt:lpstr>
      <vt:lpstr>Employer’s Obligations &amp; Worker Rights</vt:lpstr>
      <vt:lpstr>Employer’s Obligations &amp; Worker Rights</vt:lpstr>
      <vt:lpstr>Labels – HazCom versus RTK</vt:lpstr>
      <vt:lpstr>Secondary Containers</vt:lpstr>
      <vt:lpstr>Hazardous Substance Fact Sheets</vt:lpstr>
      <vt:lpstr>Safety Data Sheets</vt:lpstr>
      <vt:lpstr>PowerPoint Presentation</vt:lpstr>
      <vt:lpstr>Bloodborne Pathogen</vt:lpstr>
      <vt:lpstr>Tasks with Potential Occupational Exposures</vt:lpstr>
      <vt:lpstr>Good Samaritan First Aid</vt:lpstr>
      <vt:lpstr>Exposure Control Plan</vt:lpstr>
      <vt:lpstr>Exposure Control Plan Contents</vt:lpstr>
      <vt:lpstr>Engineering Controls</vt:lpstr>
      <vt:lpstr>Administrative Controls</vt:lpstr>
      <vt:lpstr>Personal Protective Equipment</vt:lpstr>
      <vt:lpstr>Hepatitis B Vaccine</vt:lpstr>
      <vt:lpstr>Regulated Medical Waste</vt:lpstr>
      <vt:lpstr>Exposure / Potential Exposure</vt:lpstr>
      <vt:lpstr>PowerPoint Presentation</vt:lpstr>
      <vt:lpstr>Good Housekeeping</vt:lpstr>
      <vt:lpstr>Storage of Flammable Liquids</vt:lpstr>
      <vt:lpstr>Compressed Flammable Gases</vt:lpstr>
      <vt:lpstr>Electrical Safety</vt:lpstr>
      <vt:lpstr>Electrical Safety</vt:lpstr>
      <vt:lpstr>Hot Work Requirements</vt:lpstr>
      <vt:lpstr>Building Construction</vt:lpstr>
      <vt:lpstr>Fire Sprinkler Systems</vt:lpstr>
      <vt:lpstr>Fire Extinguishers</vt:lpstr>
      <vt:lpstr>Check Fire Extinguishers Monthly</vt:lpstr>
      <vt:lpstr>Fire Extinguisher Use</vt:lpstr>
      <vt:lpstr>Emergency Action Plans</vt:lpstr>
      <vt:lpstr>Fire Prevention Plan</vt:lpstr>
      <vt:lpstr>Fire Evacuations</vt:lpstr>
      <vt:lpstr>Special Needs Evacuations</vt:lpstr>
      <vt:lpstr>Once Outside</vt:lpstr>
      <vt:lpstr>PowerPoint Presentation</vt:lpstr>
      <vt:lpstr>Equipment Owners Manual &amp; Warning Labels</vt:lpstr>
      <vt:lpstr>Complete Job Hazard Assessment</vt:lpstr>
      <vt:lpstr>PowerPoint Presentation</vt:lpstr>
      <vt:lpstr>Exceptions to Employer-Paid PPE</vt:lpstr>
      <vt:lpstr>Head Protection Required When</vt:lpstr>
      <vt:lpstr>Eye Protection Required When</vt:lpstr>
      <vt:lpstr>Prescription Glasses</vt:lpstr>
      <vt:lpstr>Hearing Protection</vt:lpstr>
      <vt:lpstr>Understanding Respiratory PPE</vt:lpstr>
      <vt:lpstr>Voluntary Use of Respirators</vt:lpstr>
      <vt:lpstr>Voluntary Respiratory Protection Program</vt:lpstr>
      <vt:lpstr>ANSI Traffic Vests</vt:lpstr>
      <vt:lpstr>Glove Selection</vt:lpstr>
      <vt:lpstr>Safety Knives</vt:lpstr>
      <vt:lpstr>Chaps With Chainsaw</vt:lpstr>
      <vt:lpstr>Protective Footwear Required When</vt:lpstr>
      <vt:lpstr>Slip Prevention</vt:lpstr>
      <vt:lpstr>PPE Storage</vt:lpstr>
      <vt:lpstr>Periodic Inspection of PPE</vt:lpstr>
      <vt:lpstr>Defective PPE SHALL not be used 29 CFR 1910.132(e)</vt:lpstr>
      <vt:lpstr>PowerPoint Presentation</vt:lpstr>
      <vt:lpstr>Buildings Built Before 1978 &amp; 1980</vt:lpstr>
      <vt:lpstr>Asbestos</vt:lpstr>
      <vt:lpstr>Employers Must  Communicate Hazard</vt:lpstr>
      <vt:lpstr>Asbestos Training  for Employees</vt:lpstr>
      <vt:lpstr>Work Controls for ACM &amp; PACM</vt:lpstr>
      <vt:lpstr>Tasks with Potential Silica Exposure</vt:lpstr>
      <vt:lpstr>Silica Dust</vt:lpstr>
      <vt:lpstr>PowerPoint Presentation</vt:lpstr>
      <vt:lpstr>Drywall Mud</vt:lpstr>
      <vt:lpstr>Tasks with Potential Lead Exposure</vt:lpstr>
      <vt:lpstr>Lead - Effects of Overexposure</vt:lpstr>
      <vt:lpstr>Chronic (Long Term) Effects Lead toxicity can affect every organ system</vt:lpstr>
      <vt:lpstr>Working with Lead-based Paint</vt:lpstr>
      <vt:lpstr>Removing Lead-based Paint</vt:lpstr>
      <vt:lpstr>PowerPoint Presentation</vt:lpstr>
      <vt:lpstr>Maintenance Lost Time Injuries</vt:lpstr>
      <vt:lpstr>Tools &amp; Equipment Safety 5 Basic Rules</vt:lpstr>
      <vt:lpstr>Provide Training on Equipment</vt:lpstr>
      <vt:lpstr>Snow Removal &amp; Salting</vt:lpstr>
      <vt:lpstr>3 Factors of a Slip Hazard</vt:lpstr>
      <vt:lpstr>Periodic Facility Inspections</vt:lpstr>
      <vt:lpstr>Ladder Safety</vt:lpstr>
      <vt:lpstr>Best Practice Only Purchase Type 1AA Ladders</vt:lpstr>
      <vt:lpstr>Fixed Ladders</vt:lpstr>
      <vt:lpstr>Fixed Ladders</vt:lpstr>
      <vt:lpstr>PowerPoint Presentation</vt:lpstr>
      <vt:lpstr>Two Types of Confined Spaces</vt:lpstr>
      <vt:lpstr>Typical Permit Confined Spaces</vt:lpstr>
      <vt:lpstr>DO NOT ENTER</vt:lpstr>
      <vt:lpstr>Control of Hazardous Energy (LOTO)</vt:lpstr>
      <vt:lpstr>LOTO is Required During</vt:lpstr>
      <vt:lpstr>LOTO Employer Responsibilities</vt:lpstr>
      <vt:lpstr>Written LOTO Plan</vt:lpstr>
      <vt:lpstr>Lock Out Tag Out Devices</vt:lpstr>
      <vt:lpstr>PowerPoint Presentation</vt:lpstr>
      <vt:lpstr>Designated Employer Representative (DER)</vt:lpstr>
      <vt:lpstr>Drug and Alcohol Testing</vt:lpstr>
      <vt:lpstr>Clearinghouse</vt:lpstr>
      <vt:lpstr>Clearinghouse</vt:lpstr>
      <vt:lpstr>Resources</vt:lpstr>
      <vt:lpstr>Thank You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Cannabis Effects for Educators</dc:title>
  <dc:creator>Brian Maitland</dc:creator>
  <cp:lastModifiedBy>Brian Maitland</cp:lastModifiedBy>
  <cp:revision>10</cp:revision>
  <dcterms:created xsi:type="dcterms:W3CDTF">2006-08-16T00:00:00Z</dcterms:created>
  <dcterms:modified xsi:type="dcterms:W3CDTF">2026-10-15T13:46:43Z</dcterms:modified>
  <dc:identifier>DAGShSyI4DU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0x0101008AE83FB4D56E30409A64D92B0B91FE21</vt:lpwstr>
  </property>
  <property fmtid="{D5CDD505-2E9C-101B-9397-08002B2CF9AE}" pid="3" name="_dlc_DocIdItemGuid">
    <vt:lpwstr>880acf77-20a6-4655-ad95-e5449c3bca3c</vt:lpwstr>
  </property>
  <property fmtid="{D5CDD505-2E9C-101B-9397-08002B2CF9AE}" pid="4" name="MediaServiceImageTags">
    <vt:lpwstr/>
  </property>
</Properties>
</file>